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6" r:id="rId3"/>
    <p:sldId id="297" r:id="rId4"/>
    <p:sldId id="298" r:id="rId5"/>
    <p:sldId id="299" r:id="rId6"/>
    <p:sldId id="300" r:id="rId7"/>
    <p:sldId id="301" r:id="rId8"/>
    <p:sldId id="302" r:id="rId9"/>
    <p:sldId id="316" r:id="rId10"/>
    <p:sldId id="303" r:id="rId11"/>
    <p:sldId id="304" r:id="rId12"/>
    <p:sldId id="305" r:id="rId13"/>
    <p:sldId id="306" r:id="rId14"/>
    <p:sldId id="307" r:id="rId15"/>
    <p:sldId id="308" r:id="rId16"/>
    <p:sldId id="309" r:id="rId17"/>
    <p:sldId id="317" r:id="rId18"/>
    <p:sldId id="311" r:id="rId19"/>
    <p:sldId id="310" r:id="rId20"/>
    <p:sldId id="315" r:id="rId21"/>
    <p:sldId id="312" r:id="rId22"/>
    <p:sldId id="313" r:id="rId23"/>
    <p:sldId id="314"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2" d="100"/>
          <a:sy n="112" d="100"/>
        </p:scale>
        <p:origin x="49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03454" y="533400"/>
            <a:ext cx="11988800" cy="6324600"/>
          </a:xfrm>
          <a:custGeom>
            <a:avLst/>
            <a:gdLst/>
            <a:ahLst/>
            <a:cxnLst/>
            <a:rect l="l" t="t" r="r" b="b"/>
            <a:pathLst>
              <a:path w="11988800" h="6324600">
                <a:moveTo>
                  <a:pt x="11988546" y="0"/>
                </a:moveTo>
                <a:lnTo>
                  <a:pt x="0" y="0"/>
                </a:lnTo>
                <a:lnTo>
                  <a:pt x="0" y="6324600"/>
                </a:lnTo>
                <a:lnTo>
                  <a:pt x="11988546" y="6324600"/>
                </a:lnTo>
                <a:lnTo>
                  <a:pt x="11988546" y="0"/>
                </a:lnTo>
                <a:close/>
              </a:path>
            </a:pathLst>
          </a:custGeom>
          <a:solidFill>
            <a:srgbClr val="E5E5E5"/>
          </a:solidFill>
        </p:spPr>
        <p:txBody>
          <a:bodyPr wrap="square" lIns="0" tIns="0" rIns="0" bIns="0" rtlCol="0"/>
          <a:lstStyle/>
          <a:p>
            <a:endParaRPr/>
          </a:p>
        </p:txBody>
      </p:sp>
      <p:sp>
        <p:nvSpPr>
          <p:cNvPr id="17" name="bg object 17"/>
          <p:cNvSpPr/>
          <p:nvPr/>
        </p:nvSpPr>
        <p:spPr>
          <a:xfrm>
            <a:off x="0" y="380987"/>
            <a:ext cx="12192000" cy="153035"/>
          </a:xfrm>
          <a:custGeom>
            <a:avLst/>
            <a:gdLst/>
            <a:ahLst/>
            <a:cxnLst/>
            <a:rect l="l" t="t" r="r" b="b"/>
            <a:pathLst>
              <a:path w="12192000" h="153034">
                <a:moveTo>
                  <a:pt x="12192000" y="0"/>
                </a:moveTo>
                <a:lnTo>
                  <a:pt x="0" y="0"/>
                </a:lnTo>
                <a:lnTo>
                  <a:pt x="0" y="152412"/>
                </a:lnTo>
                <a:lnTo>
                  <a:pt x="12192000" y="152412"/>
                </a:lnTo>
                <a:lnTo>
                  <a:pt x="12192000" y="0"/>
                </a:lnTo>
                <a:close/>
              </a:path>
            </a:pathLst>
          </a:custGeom>
          <a:solidFill>
            <a:srgbClr val="C01F2F"/>
          </a:solidFill>
        </p:spPr>
        <p:txBody>
          <a:bodyPr wrap="square" lIns="0" tIns="0" rIns="0" bIns="0" rtlCol="0"/>
          <a:lstStyle/>
          <a:p>
            <a:endParaRPr/>
          </a:p>
        </p:txBody>
      </p:sp>
      <p:sp>
        <p:nvSpPr>
          <p:cNvPr id="18" name="bg object 18"/>
          <p:cNvSpPr/>
          <p:nvPr/>
        </p:nvSpPr>
        <p:spPr>
          <a:xfrm>
            <a:off x="0" y="533400"/>
            <a:ext cx="203835" cy="6324600"/>
          </a:xfrm>
          <a:custGeom>
            <a:avLst/>
            <a:gdLst/>
            <a:ahLst/>
            <a:cxnLst/>
            <a:rect l="l" t="t" r="r" b="b"/>
            <a:pathLst>
              <a:path w="203835" h="6324600">
                <a:moveTo>
                  <a:pt x="203454" y="0"/>
                </a:moveTo>
                <a:lnTo>
                  <a:pt x="0" y="0"/>
                </a:lnTo>
                <a:lnTo>
                  <a:pt x="0" y="6324600"/>
                </a:lnTo>
                <a:lnTo>
                  <a:pt x="203454" y="6324600"/>
                </a:lnTo>
                <a:lnTo>
                  <a:pt x="203454" y="0"/>
                </a:lnTo>
                <a:close/>
              </a:path>
            </a:pathLst>
          </a:custGeom>
          <a:solidFill>
            <a:srgbClr val="0E2656"/>
          </a:solidFill>
        </p:spPr>
        <p:txBody>
          <a:bodyPr wrap="square" lIns="0" tIns="0" rIns="0" bIns="0" rtlCol="0"/>
          <a:lstStyle/>
          <a:p>
            <a:endParaRPr/>
          </a:p>
        </p:txBody>
      </p:sp>
      <p:sp>
        <p:nvSpPr>
          <p:cNvPr id="2" name="Holder 2"/>
          <p:cNvSpPr>
            <a:spLocks noGrp="1"/>
          </p:cNvSpPr>
          <p:nvPr>
            <p:ph type="ctrTitle"/>
          </p:nvPr>
        </p:nvSpPr>
        <p:spPr>
          <a:xfrm>
            <a:off x="5065903" y="2786126"/>
            <a:ext cx="2136775" cy="574039"/>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7/23/2025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MT"/>
                <a:cs typeface="Arial MT"/>
              </a:defRPr>
            </a:lvl1pPr>
          </a:lstStyle>
          <a:p>
            <a:pPr marL="80010">
              <a:lnSpc>
                <a:spcPts val="142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7/23/2025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MT"/>
                <a:cs typeface="Arial MT"/>
              </a:defRPr>
            </a:lvl1pPr>
          </a:lstStyle>
          <a:p>
            <a:pPr marL="80010">
              <a:lnSpc>
                <a:spcPts val="142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7/23/2025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MT"/>
                <a:cs typeface="Arial MT"/>
              </a:defRPr>
            </a:lvl1pPr>
          </a:lstStyle>
          <a:p>
            <a:pPr marL="80010">
              <a:lnSpc>
                <a:spcPts val="142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7/23/2025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MT"/>
                <a:cs typeface="Arial MT"/>
              </a:defRPr>
            </a:lvl1pPr>
          </a:lstStyle>
          <a:p>
            <a:pPr marL="80010">
              <a:lnSpc>
                <a:spcPts val="142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66787"/>
            <a:ext cx="12192000" cy="153035"/>
          </a:xfrm>
          <a:custGeom>
            <a:avLst/>
            <a:gdLst/>
            <a:ahLst/>
            <a:cxnLst/>
            <a:rect l="l" t="t" r="r" b="b"/>
            <a:pathLst>
              <a:path w="12192000" h="153034">
                <a:moveTo>
                  <a:pt x="12192000" y="0"/>
                </a:moveTo>
                <a:lnTo>
                  <a:pt x="0" y="0"/>
                </a:lnTo>
                <a:lnTo>
                  <a:pt x="0" y="152412"/>
                </a:lnTo>
                <a:lnTo>
                  <a:pt x="12192000" y="152412"/>
                </a:lnTo>
                <a:lnTo>
                  <a:pt x="12192000" y="0"/>
                </a:lnTo>
                <a:close/>
              </a:path>
            </a:pathLst>
          </a:custGeom>
          <a:solidFill>
            <a:srgbClr val="C01F2F"/>
          </a:solidFill>
        </p:spPr>
        <p:txBody>
          <a:bodyPr wrap="square" lIns="0" tIns="0" rIns="0" bIns="0" rtlCol="0"/>
          <a:lstStyle/>
          <a:p>
            <a:endParaRPr/>
          </a:p>
        </p:txBody>
      </p:sp>
      <p:sp>
        <p:nvSpPr>
          <p:cNvPr id="17" name="bg object 17"/>
          <p:cNvSpPr/>
          <p:nvPr/>
        </p:nvSpPr>
        <p:spPr>
          <a:xfrm>
            <a:off x="0" y="1219200"/>
            <a:ext cx="203835" cy="5638800"/>
          </a:xfrm>
          <a:custGeom>
            <a:avLst/>
            <a:gdLst/>
            <a:ahLst/>
            <a:cxnLst/>
            <a:rect l="l" t="t" r="r" b="b"/>
            <a:pathLst>
              <a:path w="203835" h="5638800">
                <a:moveTo>
                  <a:pt x="203454" y="0"/>
                </a:moveTo>
                <a:lnTo>
                  <a:pt x="0" y="0"/>
                </a:lnTo>
                <a:lnTo>
                  <a:pt x="0" y="5638800"/>
                </a:lnTo>
                <a:lnTo>
                  <a:pt x="203454" y="5638800"/>
                </a:lnTo>
                <a:lnTo>
                  <a:pt x="203454" y="0"/>
                </a:lnTo>
                <a:close/>
              </a:path>
            </a:pathLst>
          </a:custGeom>
          <a:solidFill>
            <a:srgbClr val="0E2656"/>
          </a:solidFill>
        </p:spPr>
        <p:txBody>
          <a:bodyPr wrap="square" lIns="0" tIns="0" rIns="0" bIns="0" rtlCol="0"/>
          <a:lstStyle/>
          <a:p>
            <a:endParaRPr/>
          </a:p>
        </p:txBody>
      </p:sp>
      <p:sp>
        <p:nvSpPr>
          <p:cNvPr id="18" name="bg object 18"/>
          <p:cNvSpPr/>
          <p:nvPr/>
        </p:nvSpPr>
        <p:spPr>
          <a:xfrm>
            <a:off x="1214040" y="5367714"/>
            <a:ext cx="0" cy="415290"/>
          </a:xfrm>
          <a:custGeom>
            <a:avLst/>
            <a:gdLst/>
            <a:ahLst/>
            <a:cxnLst/>
            <a:rect l="l" t="t" r="r" b="b"/>
            <a:pathLst>
              <a:path h="415289">
                <a:moveTo>
                  <a:pt x="0" y="0"/>
                </a:moveTo>
                <a:lnTo>
                  <a:pt x="0" y="414913"/>
                </a:lnTo>
              </a:path>
            </a:pathLst>
          </a:custGeom>
          <a:ln w="15081">
            <a:solidFill>
              <a:srgbClr val="000000"/>
            </a:solidFill>
          </a:ln>
        </p:spPr>
        <p:txBody>
          <a:bodyPr wrap="square" lIns="0" tIns="0" rIns="0" bIns="0" rtlCol="0"/>
          <a:lstStyle/>
          <a:p>
            <a:endParaRPr/>
          </a:p>
        </p:txBody>
      </p:sp>
      <p:sp>
        <p:nvSpPr>
          <p:cNvPr id="19" name="bg object 19"/>
          <p:cNvSpPr/>
          <p:nvPr/>
        </p:nvSpPr>
        <p:spPr>
          <a:xfrm>
            <a:off x="2538014" y="5367714"/>
            <a:ext cx="0" cy="415290"/>
          </a:xfrm>
          <a:custGeom>
            <a:avLst/>
            <a:gdLst/>
            <a:ahLst/>
            <a:cxnLst/>
            <a:rect l="l" t="t" r="r" b="b"/>
            <a:pathLst>
              <a:path h="415289">
                <a:moveTo>
                  <a:pt x="0" y="0"/>
                </a:moveTo>
                <a:lnTo>
                  <a:pt x="0" y="414913"/>
                </a:lnTo>
              </a:path>
            </a:pathLst>
          </a:custGeom>
          <a:ln w="15081">
            <a:solidFill>
              <a:srgbClr val="0000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7/23/2025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MT"/>
                <a:cs typeface="Arial MT"/>
              </a:defRPr>
            </a:lvl1pPr>
          </a:lstStyle>
          <a:p>
            <a:pPr marL="80010">
              <a:lnSpc>
                <a:spcPts val="142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66787"/>
            <a:ext cx="12192000" cy="153035"/>
          </a:xfrm>
          <a:custGeom>
            <a:avLst/>
            <a:gdLst/>
            <a:ahLst/>
            <a:cxnLst/>
            <a:rect l="l" t="t" r="r" b="b"/>
            <a:pathLst>
              <a:path w="12192000" h="153034">
                <a:moveTo>
                  <a:pt x="12192000" y="0"/>
                </a:moveTo>
                <a:lnTo>
                  <a:pt x="0" y="0"/>
                </a:lnTo>
                <a:lnTo>
                  <a:pt x="0" y="152412"/>
                </a:lnTo>
                <a:lnTo>
                  <a:pt x="12192000" y="152412"/>
                </a:lnTo>
                <a:lnTo>
                  <a:pt x="12192000" y="0"/>
                </a:lnTo>
                <a:close/>
              </a:path>
            </a:pathLst>
          </a:custGeom>
          <a:solidFill>
            <a:srgbClr val="C01F2F"/>
          </a:solidFill>
        </p:spPr>
        <p:txBody>
          <a:bodyPr wrap="square" lIns="0" tIns="0" rIns="0" bIns="0" rtlCol="0"/>
          <a:lstStyle/>
          <a:p>
            <a:endParaRPr/>
          </a:p>
        </p:txBody>
      </p:sp>
      <p:sp>
        <p:nvSpPr>
          <p:cNvPr id="17" name="bg object 17"/>
          <p:cNvSpPr/>
          <p:nvPr/>
        </p:nvSpPr>
        <p:spPr>
          <a:xfrm>
            <a:off x="0" y="1219200"/>
            <a:ext cx="203835" cy="5638800"/>
          </a:xfrm>
          <a:custGeom>
            <a:avLst/>
            <a:gdLst/>
            <a:ahLst/>
            <a:cxnLst/>
            <a:rect l="l" t="t" r="r" b="b"/>
            <a:pathLst>
              <a:path w="203835" h="5638800">
                <a:moveTo>
                  <a:pt x="203454" y="0"/>
                </a:moveTo>
                <a:lnTo>
                  <a:pt x="0" y="0"/>
                </a:lnTo>
                <a:lnTo>
                  <a:pt x="0" y="5638800"/>
                </a:lnTo>
                <a:lnTo>
                  <a:pt x="203454" y="5638800"/>
                </a:lnTo>
                <a:lnTo>
                  <a:pt x="203454" y="0"/>
                </a:lnTo>
                <a:close/>
              </a:path>
            </a:pathLst>
          </a:custGeom>
          <a:solidFill>
            <a:srgbClr val="0E2656"/>
          </a:solidFill>
        </p:spPr>
        <p:txBody>
          <a:bodyPr wrap="square" lIns="0" tIns="0" rIns="0" bIns="0" rtlCol="0"/>
          <a:lstStyle/>
          <a:p>
            <a:endParaRPr/>
          </a:p>
        </p:txBody>
      </p:sp>
      <p:sp>
        <p:nvSpPr>
          <p:cNvPr id="2" name="Holder 2"/>
          <p:cNvSpPr>
            <a:spLocks noGrp="1"/>
          </p:cNvSpPr>
          <p:nvPr>
            <p:ph type="title"/>
          </p:nvPr>
        </p:nvSpPr>
        <p:spPr>
          <a:xfrm>
            <a:off x="480905" y="323976"/>
            <a:ext cx="7310120" cy="51308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967620" y="1470913"/>
            <a:ext cx="10400665" cy="4464050"/>
          </a:xfrm>
          <a:prstGeom prst="rect">
            <a:avLst/>
          </a:prstGeom>
        </p:spPr>
        <p:txBody>
          <a:bodyPr wrap="square" lIns="0" tIns="0" rIns="0" bIns="0">
            <a:spAutoFit/>
          </a:bodyPr>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7/23/2025</a:t>
            </a:fld>
            <a:endParaRPr lang="en-US"/>
          </a:p>
        </p:txBody>
      </p:sp>
      <p:sp>
        <p:nvSpPr>
          <p:cNvPr id="6" name="Holder 6"/>
          <p:cNvSpPr>
            <a:spLocks noGrp="1"/>
          </p:cNvSpPr>
          <p:nvPr>
            <p:ph type="sldNum" sz="quarter" idx="7"/>
          </p:nvPr>
        </p:nvSpPr>
        <p:spPr>
          <a:xfrm>
            <a:off x="5973189" y="6291284"/>
            <a:ext cx="258445" cy="196214"/>
          </a:xfrm>
          <a:prstGeom prst="rect">
            <a:avLst/>
          </a:prstGeom>
        </p:spPr>
        <p:txBody>
          <a:bodyPr wrap="square" lIns="0" tIns="0" rIns="0" bIns="0">
            <a:spAutoFit/>
          </a:bodyPr>
          <a:lstStyle>
            <a:lvl1pPr>
              <a:defRPr sz="1200" b="0" i="0">
                <a:solidFill>
                  <a:schemeClr val="tx1"/>
                </a:solidFill>
                <a:latin typeface="Arial MT"/>
                <a:cs typeface="Arial MT"/>
              </a:defRPr>
            </a:lvl1pPr>
          </a:lstStyle>
          <a:p>
            <a:pPr marL="80010">
              <a:lnSpc>
                <a:spcPts val="142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191000" y="3200400"/>
            <a:ext cx="3544697" cy="936154"/>
          </a:xfrm>
          <a:prstGeom prst="rect">
            <a:avLst/>
          </a:prstGeom>
        </p:spPr>
        <p:txBody>
          <a:bodyPr vert="horz" wrap="square" lIns="0" tIns="12700" rIns="0" bIns="0" rtlCol="0">
            <a:spAutoFit/>
          </a:bodyPr>
          <a:lstStyle/>
          <a:p>
            <a:pPr marL="12700">
              <a:lnSpc>
                <a:spcPct val="100000"/>
              </a:lnSpc>
              <a:spcBef>
                <a:spcPts val="100"/>
              </a:spcBef>
            </a:pPr>
            <a:r>
              <a:rPr sz="6000" spc="-10" dirty="0"/>
              <a:t>Oscilatori</a:t>
            </a:r>
            <a:endParaRPr sz="6000" dirty="0"/>
          </a:p>
        </p:txBody>
      </p:sp>
      <p:grpSp>
        <p:nvGrpSpPr>
          <p:cNvPr id="3" name="object 3"/>
          <p:cNvGrpSpPr/>
          <p:nvPr/>
        </p:nvGrpSpPr>
        <p:grpSpPr>
          <a:xfrm>
            <a:off x="533400" y="762000"/>
            <a:ext cx="11241405" cy="875030"/>
            <a:chOff x="533400" y="762000"/>
            <a:chExt cx="11241405" cy="875030"/>
          </a:xfrm>
        </p:grpSpPr>
        <p:pic>
          <p:nvPicPr>
            <p:cNvPr id="4" name="object 4"/>
            <p:cNvPicPr/>
            <p:nvPr/>
          </p:nvPicPr>
          <p:blipFill>
            <a:blip r:embed="rId2" cstate="print"/>
            <a:stretch>
              <a:fillRect/>
            </a:stretch>
          </p:blipFill>
          <p:spPr>
            <a:xfrm>
              <a:off x="5660135" y="762000"/>
              <a:ext cx="871727" cy="874775"/>
            </a:xfrm>
            <a:prstGeom prst="rect">
              <a:avLst/>
            </a:prstGeom>
          </p:spPr>
        </p:pic>
        <p:pic>
          <p:nvPicPr>
            <p:cNvPr id="5" name="object 5"/>
            <p:cNvPicPr/>
            <p:nvPr/>
          </p:nvPicPr>
          <p:blipFill>
            <a:blip r:embed="rId3" cstate="print"/>
            <a:stretch>
              <a:fillRect/>
            </a:stretch>
          </p:blipFill>
          <p:spPr>
            <a:xfrm>
              <a:off x="10896600" y="762012"/>
              <a:ext cx="877823" cy="853427"/>
            </a:xfrm>
            <a:prstGeom prst="rect">
              <a:avLst/>
            </a:prstGeom>
          </p:spPr>
        </p:pic>
        <p:pic>
          <p:nvPicPr>
            <p:cNvPr id="6" name="object 6"/>
            <p:cNvPicPr/>
            <p:nvPr/>
          </p:nvPicPr>
          <p:blipFill>
            <a:blip r:embed="rId4" cstate="print"/>
            <a:stretch>
              <a:fillRect/>
            </a:stretch>
          </p:blipFill>
          <p:spPr>
            <a:xfrm>
              <a:off x="533400" y="762000"/>
              <a:ext cx="859535" cy="87477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en-US" dirty="0" err="1"/>
              <a:t>Hartlijev</a:t>
            </a:r>
            <a:r>
              <a:rPr lang="en-US" spc="-60" dirty="0"/>
              <a:t> </a:t>
            </a:r>
            <a:r>
              <a:rPr lang="en-US" spc="-10" dirty="0" err="1"/>
              <a:t>oscilator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12344400" cy="5657850"/>
          </a:xfrm>
          <a:prstGeom prst="rect">
            <a:avLst/>
          </a:prstGeom>
        </p:spPr>
      </p:pic>
    </p:spTree>
    <p:extLst>
      <p:ext uri="{BB962C8B-B14F-4D97-AF65-F5344CB8AC3E}">
        <p14:creationId xmlns:p14="http://schemas.microsoft.com/office/powerpoint/2010/main" val="405538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en-US" dirty="0" err="1"/>
              <a:t>Hartlijev</a:t>
            </a:r>
            <a:r>
              <a:rPr lang="en-US" spc="-60" dirty="0"/>
              <a:t> </a:t>
            </a:r>
            <a:r>
              <a:rPr lang="en-US" spc="-10" dirty="0" err="1"/>
              <a:t>oscilator</a:t>
            </a:r>
            <a:endParaRPr lang="en-US" dirty="0"/>
          </a:p>
        </p:txBody>
      </p:sp>
      <p:sp>
        <p:nvSpPr>
          <p:cNvPr id="3" name="Text Placeholder 2"/>
          <p:cNvSpPr>
            <a:spLocks noGrp="1"/>
          </p:cNvSpPr>
          <p:nvPr>
            <p:ph type="body" idx="1"/>
          </p:nvPr>
        </p:nvSpPr>
        <p:spPr>
          <a:xfrm>
            <a:off x="762000" y="1295400"/>
            <a:ext cx="10400665" cy="5047536"/>
          </a:xfrm>
        </p:spPr>
        <p:txBody>
          <a:bodyPr/>
          <a:lstStyle/>
          <a:p>
            <a:pPr marL="418465" indent="-342265">
              <a:lnSpc>
                <a:spcPct val="100000"/>
              </a:lnSpc>
              <a:spcBef>
                <a:spcPts val="725"/>
              </a:spcBef>
              <a:buChar char="•"/>
              <a:tabLst>
                <a:tab pos="418465" algn="l"/>
              </a:tabLst>
            </a:pPr>
            <a:r>
              <a:rPr lang="en-US" dirty="0">
                <a:latin typeface="+mn-lt"/>
              </a:rPr>
              <a:t>LC </a:t>
            </a:r>
            <a:r>
              <a:rPr lang="en-US" dirty="0" err="1">
                <a:latin typeface="+mn-lt"/>
              </a:rPr>
              <a:t>oscilator</a:t>
            </a:r>
            <a:endParaRPr lang="en-US" dirty="0">
              <a:latin typeface="+mn-lt"/>
            </a:endParaRPr>
          </a:p>
          <a:p>
            <a:pPr marL="418465" indent="-342900">
              <a:lnSpc>
                <a:spcPct val="100000"/>
              </a:lnSpc>
              <a:spcBef>
                <a:spcPts val="625"/>
              </a:spcBef>
              <a:buChar char="•"/>
              <a:tabLst>
                <a:tab pos="418465" algn="l"/>
              </a:tabLst>
            </a:pPr>
            <a:r>
              <a:rPr lang="en-US" dirty="0" err="1">
                <a:latin typeface="+mn-lt"/>
              </a:rPr>
              <a:t>Kolo</a:t>
            </a:r>
            <a:r>
              <a:rPr lang="en-US" dirty="0">
                <a:latin typeface="+mn-lt"/>
              </a:rPr>
              <a:t> </a:t>
            </a:r>
            <a:r>
              <a:rPr lang="en-US" dirty="0" err="1">
                <a:latin typeface="+mn-lt"/>
              </a:rPr>
              <a:t>reakcije</a:t>
            </a:r>
            <a:r>
              <a:rPr lang="sr-Latn-RS" dirty="0">
                <a:latin typeface="+mn-lt"/>
              </a:rPr>
              <a:t> (</a:t>
            </a:r>
            <a:r>
              <a:rPr lang="el-GR" dirty="0">
                <a:latin typeface="+mn-lt"/>
              </a:rPr>
              <a:t>β</a:t>
            </a:r>
            <a:r>
              <a:rPr lang="sr-Latn-RS" dirty="0">
                <a:latin typeface="+mn-lt"/>
              </a:rPr>
              <a:t>)</a:t>
            </a:r>
            <a:r>
              <a:rPr lang="en-US" dirty="0">
                <a:latin typeface="+mn-lt"/>
              </a:rPr>
              <a:t> </a:t>
            </a:r>
            <a:r>
              <a:rPr lang="sr-Latn-RS" dirty="0">
                <a:latin typeface="+mn-lt"/>
              </a:rPr>
              <a:t>čine  </a:t>
            </a:r>
            <a:r>
              <a:rPr lang="en-US" dirty="0" err="1">
                <a:latin typeface="+mn-lt"/>
              </a:rPr>
              <a:t>kalem</a:t>
            </a:r>
            <a:r>
              <a:rPr lang="sr-Latn-RS" dirty="0">
                <a:latin typeface="+mn-lt"/>
              </a:rPr>
              <a:t>ovi</a:t>
            </a:r>
            <a:r>
              <a:rPr lang="en-US" dirty="0">
                <a:latin typeface="+mn-lt"/>
              </a:rPr>
              <a:t> L</a:t>
            </a:r>
            <a:r>
              <a:rPr lang="sr-Latn-RS" dirty="0">
                <a:latin typeface="+mn-lt"/>
              </a:rPr>
              <a:t>1 i L2</a:t>
            </a:r>
            <a:r>
              <a:rPr lang="en-US" dirty="0">
                <a:latin typeface="+mn-lt"/>
              </a:rPr>
              <a:t> </a:t>
            </a:r>
            <a:r>
              <a:rPr lang="en-US" dirty="0" err="1">
                <a:latin typeface="+mn-lt"/>
              </a:rPr>
              <a:t>i</a:t>
            </a:r>
            <a:r>
              <a:rPr lang="en-US" dirty="0">
                <a:latin typeface="+mn-lt"/>
              </a:rPr>
              <a:t> </a:t>
            </a:r>
            <a:r>
              <a:rPr lang="en-US" dirty="0" err="1">
                <a:latin typeface="+mn-lt"/>
              </a:rPr>
              <a:t>kondenzator</a:t>
            </a:r>
            <a:r>
              <a:rPr lang="en-US" dirty="0">
                <a:latin typeface="+mn-lt"/>
              </a:rPr>
              <a:t> C </a:t>
            </a:r>
            <a:r>
              <a:rPr lang="sr-Latn-RS" dirty="0">
                <a:latin typeface="+mn-lt"/>
              </a:rPr>
              <a:t>(oni se naizmenično pune i prazne i generišu prostoperiodične oscilacije izlaznog napona)</a:t>
            </a:r>
            <a:endParaRPr lang="en-US" dirty="0">
              <a:latin typeface="+mn-lt"/>
            </a:endParaRPr>
          </a:p>
          <a:p>
            <a:pPr marL="418465" indent="-342900">
              <a:lnSpc>
                <a:spcPct val="100000"/>
              </a:lnSpc>
              <a:spcBef>
                <a:spcPts val="625"/>
              </a:spcBef>
              <a:buChar char="•"/>
              <a:tabLst>
                <a:tab pos="418465" algn="l"/>
              </a:tabLst>
            </a:pPr>
            <a:r>
              <a:rPr lang="en-US" dirty="0" err="1">
                <a:latin typeface="+mn-lt"/>
              </a:rPr>
              <a:t>Kolo</a:t>
            </a:r>
            <a:r>
              <a:rPr lang="en-US" dirty="0">
                <a:latin typeface="+mn-lt"/>
              </a:rPr>
              <a:t> </a:t>
            </a:r>
            <a:r>
              <a:rPr lang="en-US" dirty="0" err="1">
                <a:latin typeface="+mn-lt"/>
              </a:rPr>
              <a:t>osnovnog</a:t>
            </a:r>
            <a:r>
              <a:rPr lang="en-US" dirty="0">
                <a:latin typeface="+mn-lt"/>
              </a:rPr>
              <a:t> </a:t>
            </a:r>
            <a:r>
              <a:rPr lang="en-US" dirty="0" err="1">
                <a:latin typeface="+mn-lt"/>
              </a:rPr>
              <a:t>poja</a:t>
            </a:r>
            <a:r>
              <a:rPr lang="sr-Latn-RS" dirty="0">
                <a:latin typeface="+mn-lt"/>
              </a:rPr>
              <a:t>č</a:t>
            </a:r>
            <a:r>
              <a:rPr lang="en-US" dirty="0">
                <a:latin typeface="+mn-lt"/>
              </a:rPr>
              <a:t>ava</a:t>
            </a:r>
            <a:r>
              <a:rPr lang="sr-Latn-RS" dirty="0">
                <a:latin typeface="+mn-lt"/>
              </a:rPr>
              <a:t>č</a:t>
            </a:r>
            <a:r>
              <a:rPr lang="en-US" dirty="0">
                <a:latin typeface="+mn-lt"/>
              </a:rPr>
              <a:t>a</a:t>
            </a:r>
            <a:r>
              <a:rPr lang="sr-Latn-RS" dirty="0">
                <a:latin typeface="+mn-lt"/>
              </a:rPr>
              <a:t> (A)</a:t>
            </a:r>
            <a:r>
              <a:rPr lang="en-US" dirty="0">
                <a:latin typeface="+mn-lt"/>
              </a:rPr>
              <a:t> </a:t>
            </a:r>
            <a:r>
              <a:rPr lang="en-US" dirty="0" err="1">
                <a:latin typeface="+mn-lt"/>
              </a:rPr>
              <a:t>predstavlja</a:t>
            </a:r>
            <a:r>
              <a:rPr lang="en-US" dirty="0">
                <a:latin typeface="+mn-lt"/>
              </a:rPr>
              <a:t> </a:t>
            </a:r>
            <a:r>
              <a:rPr lang="en-US" dirty="0" err="1">
                <a:latin typeface="+mn-lt"/>
              </a:rPr>
              <a:t>konfiguraciju</a:t>
            </a:r>
            <a:r>
              <a:rPr lang="sr-Latn-RS" dirty="0">
                <a:latin typeface="+mn-lt"/>
              </a:rPr>
              <a:t> pojačavača</a:t>
            </a:r>
            <a:r>
              <a:rPr lang="en-US" dirty="0">
                <a:latin typeface="+mn-lt"/>
              </a:rPr>
              <a:t> </a:t>
            </a:r>
            <a:r>
              <a:rPr lang="en-US" dirty="0" err="1">
                <a:latin typeface="+mn-lt"/>
              </a:rPr>
              <a:t>sa</a:t>
            </a:r>
            <a:r>
              <a:rPr lang="en-US" dirty="0">
                <a:latin typeface="+mn-lt"/>
              </a:rPr>
              <a:t> </a:t>
            </a:r>
            <a:r>
              <a:rPr lang="en-US" dirty="0" err="1">
                <a:latin typeface="+mn-lt"/>
              </a:rPr>
              <a:t>zajedni</a:t>
            </a:r>
            <a:r>
              <a:rPr lang="sr-Latn-RS" dirty="0">
                <a:latin typeface="+mn-lt"/>
              </a:rPr>
              <a:t>čkim emitorom (umesto njega može biti pojačavač sa zajedničkim sorsom ili operacioni pojačavač).</a:t>
            </a:r>
          </a:p>
          <a:p>
            <a:pPr marL="418465" indent="-342900">
              <a:lnSpc>
                <a:spcPct val="100000"/>
              </a:lnSpc>
              <a:spcBef>
                <a:spcPts val="625"/>
              </a:spcBef>
              <a:buChar char="•"/>
              <a:tabLst>
                <a:tab pos="418465" algn="l"/>
              </a:tabLst>
            </a:pPr>
            <a:r>
              <a:rPr lang="sr-Latn-RS" dirty="0">
                <a:latin typeface="+mn-lt"/>
              </a:rPr>
              <a:t>Osnovni pojačavački stepen unosi fazni pomeraj od </a:t>
            </a:r>
            <a:r>
              <a:rPr lang="el-GR" dirty="0">
                <a:latin typeface="+mn-lt"/>
              </a:rPr>
              <a:t>π</a:t>
            </a:r>
            <a:r>
              <a:rPr lang="sr-Latn-RS" dirty="0">
                <a:latin typeface="+mn-lt"/>
              </a:rPr>
              <a:t> i to se isto očekuje od k</a:t>
            </a:r>
            <a:r>
              <a:rPr lang="en-US" dirty="0" err="1">
                <a:latin typeface="+mn-lt"/>
              </a:rPr>
              <a:t>ol</a:t>
            </a:r>
            <a:r>
              <a:rPr lang="sr-Latn-RS" dirty="0">
                <a:latin typeface="+mn-lt"/>
              </a:rPr>
              <a:t>a</a:t>
            </a:r>
            <a:r>
              <a:rPr lang="en-US" dirty="0">
                <a:latin typeface="+mn-lt"/>
              </a:rPr>
              <a:t> </a:t>
            </a:r>
            <a:r>
              <a:rPr lang="en-US" dirty="0" err="1">
                <a:latin typeface="+mn-lt"/>
              </a:rPr>
              <a:t>reakcije</a:t>
            </a:r>
            <a:r>
              <a:rPr lang="sr-Latn-RS" dirty="0">
                <a:latin typeface="+mn-lt"/>
              </a:rPr>
              <a:t> (</a:t>
            </a:r>
            <a:r>
              <a:rPr lang="el-GR" dirty="0">
                <a:latin typeface="+mn-lt"/>
              </a:rPr>
              <a:t>β</a:t>
            </a:r>
            <a:r>
              <a:rPr lang="sr-Latn-RS" dirty="0">
                <a:latin typeface="+mn-lt"/>
              </a:rPr>
              <a:t>)</a:t>
            </a:r>
            <a:r>
              <a:rPr lang="en-US" dirty="0">
                <a:latin typeface="+mn-lt"/>
              </a:rPr>
              <a:t> </a:t>
            </a:r>
            <a:endParaRPr lang="sr-Latn-RS" dirty="0">
              <a:latin typeface="+mn-lt"/>
            </a:endParaRPr>
          </a:p>
          <a:p>
            <a:pPr marL="418465" indent="-342900">
              <a:lnSpc>
                <a:spcPct val="100000"/>
              </a:lnSpc>
              <a:spcBef>
                <a:spcPts val="625"/>
              </a:spcBef>
              <a:buChar char="•"/>
              <a:tabLst>
                <a:tab pos="418465" algn="l"/>
              </a:tabLst>
            </a:pPr>
            <a:r>
              <a:rPr lang="sr-Latn-RS" dirty="0">
                <a:latin typeface="+mn-lt"/>
              </a:rPr>
              <a:t>Cin i Cout su kondenzatori za spregu</a:t>
            </a:r>
          </a:p>
          <a:p>
            <a:endParaRPr lang="en-US" dirty="0"/>
          </a:p>
        </p:txBody>
      </p:sp>
    </p:spTree>
    <p:extLst>
      <p:ext uri="{BB962C8B-B14F-4D97-AF65-F5344CB8AC3E}">
        <p14:creationId xmlns:p14="http://schemas.microsoft.com/office/powerpoint/2010/main" val="27697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en-US" dirty="0" err="1"/>
              <a:t>Hartlijev</a:t>
            </a:r>
            <a:r>
              <a:rPr lang="en-US" spc="-60" dirty="0"/>
              <a:t> </a:t>
            </a:r>
            <a:r>
              <a:rPr lang="en-US" spc="-10" dirty="0" err="1"/>
              <a:t>oscilator</a:t>
            </a:r>
            <a:endParaRPr lang="en-US" dirty="0"/>
          </a:p>
        </p:txBody>
      </p:sp>
      <p:sp>
        <p:nvSpPr>
          <p:cNvPr id="7" name="Rectangle 6"/>
          <p:cNvSpPr/>
          <p:nvPr/>
        </p:nvSpPr>
        <p:spPr>
          <a:xfrm>
            <a:off x="2096135" y="2460176"/>
            <a:ext cx="6778148"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096135" y="2612576"/>
                <a:ext cx="10400665" cy="702693"/>
              </a:xfrm>
            </p:spPr>
            <p:txBody>
              <a:bodyPr/>
              <a:lstStyle/>
              <a:p>
                <a14:m>
                  <m:oMath xmlns:m="http://schemas.openxmlformats.org/officeDocument/2006/math">
                    <m:r>
                      <a:rPr lang="sr-Latn-RS" i="1" smtClean="0">
                        <a:latin typeface="Cambria Math" panose="02040503050406030204" pitchFamily="18" charset="0"/>
                      </a:rPr>
                      <m:t>𝑓</m:t>
                    </m:r>
                    <m:r>
                      <a:rPr lang="sr-Latn-RS" b="0" i="1" baseline="-25000" dirty="0" smtClean="0">
                        <a:latin typeface="Cambria Math" panose="02040503050406030204" pitchFamily="18" charset="0"/>
                      </a:rPr>
                      <m:t>0</m:t>
                    </m:r>
                    <m:r>
                      <a:rPr lang="sr-Latn-RS" i="1">
                        <a:latin typeface="Cambria Math" panose="02040503050406030204" pitchFamily="18" charset="0"/>
                      </a:rPr>
                      <m:t>=</m:t>
                    </m:r>
                    <m:f>
                      <m:fPr>
                        <m:ctrlPr>
                          <a:rPr lang="sr-Latn-RS" i="1">
                            <a:latin typeface="Cambria Math" panose="02040503050406030204" pitchFamily="18" charset="0"/>
                          </a:rPr>
                        </m:ctrlPr>
                      </m:fPr>
                      <m:num>
                        <m:r>
                          <a:rPr lang="sr-Latn-RS" i="1">
                            <a:latin typeface="Cambria Math" panose="02040503050406030204" pitchFamily="18" charset="0"/>
                          </a:rPr>
                          <m:t>1</m:t>
                        </m:r>
                      </m:num>
                      <m:den>
                        <m:r>
                          <a:rPr lang="sr-Latn-RS" i="1">
                            <a:latin typeface="Cambria Math" panose="02040503050406030204" pitchFamily="18" charset="0"/>
                          </a:rPr>
                          <m:t>2</m:t>
                        </m:r>
                        <m:r>
                          <a:rPr lang="sr-Latn-RS" i="1">
                            <a:latin typeface="Cambria Math" panose="02040503050406030204" pitchFamily="18" charset="0"/>
                            <a:ea typeface="Cambria Math" panose="02040503050406030204" pitchFamily="18" charset="0"/>
                          </a:rPr>
                          <m:t>𝜋</m:t>
                        </m:r>
                        <m:rad>
                          <m:radPr>
                            <m:degHide m:val="on"/>
                            <m:ctrlPr>
                              <a:rPr lang="sr-Latn-RS" i="1">
                                <a:latin typeface="Cambria Math" panose="02040503050406030204" pitchFamily="18" charset="0"/>
                                <a:ea typeface="Cambria Math" panose="02040503050406030204" pitchFamily="18" charset="0"/>
                              </a:rPr>
                            </m:ctrlPr>
                          </m:radPr>
                          <m:deg/>
                          <m:e>
                            <m:r>
                              <a:rPr lang="sr-Latn-RS" i="1">
                                <a:latin typeface="Cambria Math" panose="02040503050406030204" pitchFamily="18" charset="0"/>
                                <a:ea typeface="Cambria Math" panose="02040503050406030204" pitchFamily="18" charset="0"/>
                              </a:rPr>
                              <m:t>𝐿</m:t>
                            </m:r>
                            <m:r>
                              <a:rPr lang="sr-Latn-RS" b="0" i="1" smtClean="0">
                                <a:latin typeface="Cambria Math" panose="02040503050406030204" pitchFamily="18" charset="0"/>
                                <a:ea typeface="Cambria Math" panose="02040503050406030204" pitchFamily="18" charset="0"/>
                              </a:rPr>
                              <m:t>𝑒𝑞</m:t>
                            </m:r>
                            <m:r>
                              <a:rPr lang="sr-Latn-RS" i="1">
                                <a:latin typeface="Cambria Math" panose="02040503050406030204" pitchFamily="18" charset="0"/>
                                <a:ea typeface="Cambria Math" panose="02040503050406030204" pitchFamily="18" charset="0"/>
                              </a:rPr>
                              <m:t>𝐶</m:t>
                            </m:r>
                          </m:e>
                        </m:rad>
                      </m:den>
                    </m:f>
                  </m:oMath>
                </a14:m>
                <a:r>
                  <a:rPr lang="sr-Latn-RS" dirty="0"/>
                  <a:t>     ,   </a:t>
                </a:r>
                <a:r>
                  <a:rPr lang="sr-Latn-RS" dirty="0" err="1"/>
                  <a:t>Leq</a:t>
                </a:r>
                <a:r>
                  <a:rPr lang="sr-Latn-RS" dirty="0"/>
                  <a:t> = L</a:t>
                </a:r>
                <a:r>
                  <a:rPr lang="sr-Latn-RS" baseline="-25000" dirty="0"/>
                  <a:t>1 </a:t>
                </a:r>
                <a:r>
                  <a:rPr lang="sr-Latn-RS" dirty="0"/>
                  <a:t>+ L</a:t>
                </a:r>
                <a:r>
                  <a:rPr lang="sr-Latn-RS" baseline="-25000" dirty="0"/>
                  <a:t>2 </a:t>
                </a:r>
                <a:r>
                  <a:rPr lang="sr-Latn-RS" dirty="0"/>
                  <a:t>+ M</a:t>
                </a:r>
                <a:endParaRPr lang="en-US" baseline="-25000"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2096135" y="2612576"/>
                <a:ext cx="10400665" cy="702693"/>
              </a:xfrm>
              <a:blipFill>
                <a:blip r:embed="rId2"/>
                <a:stretch>
                  <a:fillRect l="-59" t="-4348" b="-2609"/>
                </a:stretch>
              </a:blipFill>
            </p:spPr>
            <p:txBody>
              <a:bodyPr/>
              <a:lstStyle/>
              <a:p>
                <a:r>
                  <a:rPr lang="en-US">
                    <a:noFill/>
                  </a:rPr>
                  <a:t> </a:t>
                </a:r>
              </a:p>
            </p:txBody>
          </p:sp>
        </mc:Fallback>
      </mc:AlternateContent>
      <p:cxnSp>
        <p:nvCxnSpPr>
          <p:cNvPr id="5" name="Straight Arrow Connector 4"/>
          <p:cNvCxnSpPr>
            <a:cxnSpLocks/>
          </p:cNvCxnSpPr>
          <p:nvPr/>
        </p:nvCxnSpPr>
        <p:spPr>
          <a:xfrm flipH="1">
            <a:off x="7354946" y="3069776"/>
            <a:ext cx="71537" cy="43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96047" y="3579739"/>
            <a:ext cx="3759436" cy="646331"/>
          </a:xfrm>
          <a:prstGeom prst="rect">
            <a:avLst/>
          </a:prstGeom>
          <a:noFill/>
        </p:spPr>
        <p:txBody>
          <a:bodyPr wrap="square" rtlCol="0">
            <a:spAutoFit/>
          </a:bodyPr>
          <a:lstStyle/>
          <a:p>
            <a:r>
              <a:rPr lang="sr-Latn-RS" dirty="0">
                <a:solidFill>
                  <a:schemeClr val="tx2">
                    <a:lumMod val="60000"/>
                    <a:lumOff val="40000"/>
                  </a:schemeClr>
                </a:solidFill>
                <a:latin typeface="+mn-lt"/>
              </a:rPr>
              <a:t>Međusobna </a:t>
            </a:r>
            <a:r>
              <a:rPr lang="sr-Latn-RS" dirty="0" err="1">
                <a:solidFill>
                  <a:schemeClr val="tx2">
                    <a:lumMod val="60000"/>
                    <a:lumOff val="40000"/>
                  </a:schemeClr>
                </a:solidFill>
                <a:latin typeface="+mn-lt"/>
              </a:rPr>
              <a:t>induktivnost</a:t>
            </a:r>
            <a:r>
              <a:rPr lang="sr-Latn-RS" dirty="0">
                <a:solidFill>
                  <a:schemeClr val="tx2">
                    <a:lumMod val="60000"/>
                    <a:lumOff val="40000"/>
                  </a:schemeClr>
                </a:solidFill>
                <a:latin typeface="+mn-lt"/>
              </a:rPr>
              <a:t> (ukoliko su L1 i L2 spregnuti, u suprotnom je 0)</a:t>
            </a:r>
            <a:endParaRPr lang="en-US" dirty="0">
              <a:solidFill>
                <a:schemeClr val="tx2">
                  <a:lumMod val="60000"/>
                  <a:lumOff val="40000"/>
                </a:schemeClr>
              </a:solidFill>
              <a:latin typeface="+mn-lt"/>
            </a:endParaRPr>
          </a:p>
        </p:txBody>
      </p:sp>
      <p:sp>
        <p:nvSpPr>
          <p:cNvPr id="10" name="TextBox 9"/>
          <p:cNvSpPr txBox="1"/>
          <p:nvPr/>
        </p:nvSpPr>
        <p:spPr>
          <a:xfrm>
            <a:off x="2066236" y="3692622"/>
            <a:ext cx="4826848" cy="954107"/>
          </a:xfrm>
          <a:prstGeom prst="rect">
            <a:avLst/>
          </a:prstGeom>
          <a:noFill/>
        </p:spPr>
        <p:txBody>
          <a:bodyPr wrap="square" rtlCol="0">
            <a:spAutoFit/>
          </a:bodyPr>
          <a:lstStyle/>
          <a:p>
            <a:r>
              <a:rPr lang="sr-Latn-RS" sz="2800" dirty="0"/>
              <a:t>L1 = L2 = L     </a:t>
            </a:r>
          </a:p>
          <a:p>
            <a:r>
              <a:rPr lang="sr-Latn-RS" sz="2800" dirty="0"/>
              <a:t>       M = 0</a:t>
            </a:r>
            <a:endParaRPr lang="en-US" sz="2800" dirty="0"/>
          </a:p>
        </p:txBody>
      </p:sp>
      <p:cxnSp>
        <p:nvCxnSpPr>
          <p:cNvPr id="12" name="Straight Arrow Connector 11"/>
          <p:cNvCxnSpPr>
            <a:cxnSpLocks/>
          </p:cNvCxnSpPr>
          <p:nvPr/>
        </p:nvCxnSpPr>
        <p:spPr>
          <a:xfrm>
            <a:off x="3768883" y="4139207"/>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10940" y="3692622"/>
            <a:ext cx="2001143" cy="9555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p:cNvSpPr txBox="1"/>
              <p:nvPr/>
            </p:nvSpPr>
            <p:spPr>
              <a:xfrm>
                <a:off x="4454683" y="3710070"/>
                <a:ext cx="2024949" cy="8552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r-Latn-RS" sz="2400" i="1" smtClean="0">
                          <a:latin typeface="Cambria Math" panose="02040503050406030204" pitchFamily="18" charset="0"/>
                        </a:rPr>
                        <m:t>𝑓</m:t>
                      </m:r>
                      <m:r>
                        <a:rPr lang="sr-Latn-RS" sz="2400" b="0" i="1" baseline="-25000" dirty="0" smtClean="0">
                          <a:latin typeface="Cambria Math" panose="02040503050406030204" pitchFamily="18" charset="0"/>
                        </a:rPr>
                        <m:t>0</m:t>
                      </m:r>
                      <m:r>
                        <a:rPr lang="sr-Latn-RS" sz="2400" i="1">
                          <a:latin typeface="Cambria Math" panose="02040503050406030204" pitchFamily="18" charset="0"/>
                        </a:rPr>
                        <m:t>=</m:t>
                      </m:r>
                      <m:f>
                        <m:fPr>
                          <m:ctrlPr>
                            <a:rPr lang="sr-Latn-RS" sz="2400" i="1">
                              <a:latin typeface="Cambria Math" panose="02040503050406030204" pitchFamily="18" charset="0"/>
                            </a:rPr>
                          </m:ctrlPr>
                        </m:fPr>
                        <m:num>
                          <m:r>
                            <a:rPr lang="sr-Latn-RS" sz="2400" i="1">
                              <a:latin typeface="Cambria Math" panose="02040503050406030204" pitchFamily="18" charset="0"/>
                            </a:rPr>
                            <m:t>1</m:t>
                          </m:r>
                        </m:num>
                        <m:den>
                          <m:r>
                            <a:rPr lang="sr-Latn-RS" sz="2400" i="1">
                              <a:latin typeface="Cambria Math" panose="02040503050406030204" pitchFamily="18" charset="0"/>
                            </a:rPr>
                            <m:t>2</m:t>
                          </m:r>
                          <m:r>
                            <a:rPr lang="sr-Latn-RS" sz="2400" i="1">
                              <a:latin typeface="Cambria Math" panose="02040503050406030204" pitchFamily="18" charset="0"/>
                              <a:ea typeface="Cambria Math" panose="02040503050406030204" pitchFamily="18" charset="0"/>
                            </a:rPr>
                            <m:t>𝜋</m:t>
                          </m:r>
                          <m:rad>
                            <m:radPr>
                              <m:degHide m:val="on"/>
                              <m:ctrlPr>
                                <a:rPr lang="sr-Latn-RS" sz="2400" i="1">
                                  <a:latin typeface="Cambria Math" panose="02040503050406030204" pitchFamily="18" charset="0"/>
                                  <a:ea typeface="Cambria Math" panose="02040503050406030204" pitchFamily="18" charset="0"/>
                                </a:rPr>
                              </m:ctrlPr>
                            </m:radPr>
                            <m:deg/>
                            <m:e>
                              <m:r>
                                <a:rPr lang="sr-Latn-RS" sz="2400" i="1">
                                  <a:latin typeface="Cambria Math" panose="02040503050406030204" pitchFamily="18" charset="0"/>
                                  <a:ea typeface="Cambria Math" panose="02040503050406030204" pitchFamily="18" charset="0"/>
                                </a:rPr>
                                <m:t>𝐿𝐶</m:t>
                              </m:r>
                            </m:e>
                          </m:rad>
                        </m:den>
                      </m:f>
                    </m:oMath>
                  </m:oMathPara>
                </a14:m>
                <a:endParaRPr lang="en-US" sz="2400" dirty="0"/>
              </a:p>
            </p:txBody>
          </p:sp>
        </mc:Choice>
        <mc:Fallback>
          <p:sp>
            <p:nvSpPr>
              <p:cNvPr id="13" name="TextBox 12"/>
              <p:cNvSpPr txBox="1">
                <a:spLocks noRot="1" noChangeAspect="1" noMove="1" noResize="1" noEditPoints="1" noAdjustHandles="1" noChangeArrowheads="1" noChangeShapeType="1" noTextEdit="1"/>
              </p:cNvSpPr>
              <p:nvPr/>
            </p:nvSpPr>
            <p:spPr>
              <a:xfrm>
                <a:off x="4454683" y="3710070"/>
                <a:ext cx="2024949" cy="8552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384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53400" y="4680466"/>
            <a:ext cx="3958347" cy="653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4700" y="222758"/>
            <a:ext cx="12023500" cy="430887"/>
          </a:xfrm>
        </p:spPr>
        <p:txBody>
          <a:bodyPr/>
          <a:lstStyle/>
          <a:p>
            <a:r>
              <a:rPr lang="sr-Latn-RS" sz="2800" dirty="0"/>
              <a:t>Realizacija Hartlijevog oscilatora sa operacionim pojačavačem</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00150"/>
            <a:ext cx="12039600" cy="5657850"/>
          </a:xfrm>
          <a:prstGeom prst="rect">
            <a:avLst/>
          </a:prstGeom>
        </p:spPr>
      </p:pic>
      <p:sp>
        <p:nvSpPr>
          <p:cNvPr id="7" name="TextBox 6"/>
          <p:cNvSpPr txBox="1"/>
          <p:nvPr/>
        </p:nvSpPr>
        <p:spPr>
          <a:xfrm>
            <a:off x="4800600" y="4495800"/>
            <a:ext cx="312906" cy="369332"/>
          </a:xfrm>
          <a:prstGeom prst="rect">
            <a:avLst/>
          </a:prstGeom>
          <a:noFill/>
        </p:spPr>
        <p:txBody>
          <a:bodyPr wrap="none" rtlCol="0">
            <a:spAutoFit/>
          </a:bodyPr>
          <a:lstStyle/>
          <a:p>
            <a:r>
              <a:rPr lang="sr-Latn-RS" dirty="0"/>
              <a:t>1</a:t>
            </a:r>
            <a:endParaRPr lang="en-US" dirty="0"/>
          </a:p>
        </p:txBody>
      </p:sp>
      <p:sp>
        <p:nvSpPr>
          <p:cNvPr id="8" name="TextBox 7"/>
          <p:cNvSpPr txBox="1"/>
          <p:nvPr/>
        </p:nvSpPr>
        <p:spPr>
          <a:xfrm>
            <a:off x="6858000" y="4495800"/>
            <a:ext cx="312906" cy="369332"/>
          </a:xfrm>
          <a:prstGeom prst="rect">
            <a:avLst/>
          </a:prstGeom>
          <a:noFill/>
        </p:spPr>
        <p:txBody>
          <a:bodyPr wrap="none" rtlCol="0">
            <a:spAutoFit/>
          </a:bodyPr>
          <a:lstStyle/>
          <a:p>
            <a:r>
              <a:rPr lang="sr-Latn-RS" dirty="0"/>
              <a:t>2</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8153400" y="4696508"/>
                <a:ext cx="5181600" cy="694742"/>
              </a:xfrm>
              <a:prstGeom prst="rect">
                <a:avLst/>
              </a:prstGeom>
            </p:spPr>
            <p:txBody>
              <a:bodyPr wrap="square">
                <a:spAutoFit/>
              </a:bodyPr>
              <a:lstStyle/>
              <a:p>
                <a14:m>
                  <m:oMath xmlns:m="http://schemas.openxmlformats.org/officeDocument/2006/math">
                    <m:r>
                      <a:rPr lang="sr-Latn-RS" sz="2400" i="1" smtClean="0">
                        <a:latin typeface="Cambria Math" panose="02040503050406030204" pitchFamily="18" charset="0"/>
                      </a:rPr>
                      <m:t>𝑓</m:t>
                    </m:r>
                    <m:r>
                      <a:rPr lang="sr-Latn-RS" sz="2400" b="0" i="1" baseline="-25000" dirty="0" smtClean="0">
                        <a:latin typeface="Cambria Math" panose="02040503050406030204" pitchFamily="18" charset="0"/>
                      </a:rPr>
                      <m:t>0</m:t>
                    </m:r>
                    <m:r>
                      <a:rPr lang="sr-Latn-RS" sz="2400" i="1">
                        <a:latin typeface="Cambria Math" panose="02040503050406030204" pitchFamily="18" charset="0"/>
                      </a:rPr>
                      <m:t>=</m:t>
                    </m:r>
                    <m:f>
                      <m:fPr>
                        <m:ctrlPr>
                          <a:rPr lang="sr-Latn-RS" sz="2400" i="1">
                            <a:latin typeface="Cambria Math" panose="02040503050406030204" pitchFamily="18" charset="0"/>
                          </a:rPr>
                        </m:ctrlPr>
                      </m:fPr>
                      <m:num>
                        <m:r>
                          <a:rPr lang="sr-Latn-RS" sz="2400" i="1">
                            <a:latin typeface="Cambria Math" panose="02040503050406030204" pitchFamily="18" charset="0"/>
                          </a:rPr>
                          <m:t>1</m:t>
                        </m:r>
                      </m:num>
                      <m:den>
                        <m:r>
                          <a:rPr lang="sr-Latn-RS" sz="2400" i="1">
                            <a:latin typeface="Cambria Math" panose="02040503050406030204" pitchFamily="18" charset="0"/>
                          </a:rPr>
                          <m:t>2</m:t>
                        </m:r>
                        <m:r>
                          <a:rPr lang="sr-Latn-RS" sz="2400" i="1">
                            <a:latin typeface="Cambria Math" panose="02040503050406030204" pitchFamily="18" charset="0"/>
                            <a:ea typeface="Cambria Math" panose="02040503050406030204" pitchFamily="18" charset="0"/>
                          </a:rPr>
                          <m:t>𝜋</m:t>
                        </m:r>
                        <m:rad>
                          <m:radPr>
                            <m:degHide m:val="on"/>
                            <m:ctrlPr>
                              <a:rPr lang="sr-Latn-RS" sz="2400" i="1">
                                <a:latin typeface="Cambria Math" panose="02040503050406030204" pitchFamily="18" charset="0"/>
                                <a:ea typeface="Cambria Math" panose="02040503050406030204" pitchFamily="18" charset="0"/>
                              </a:rPr>
                            </m:ctrlPr>
                          </m:radPr>
                          <m:deg/>
                          <m:e>
                            <m:r>
                              <a:rPr lang="sr-Latn-RS" sz="2400" i="1">
                                <a:latin typeface="Cambria Math" panose="02040503050406030204" pitchFamily="18" charset="0"/>
                                <a:ea typeface="Cambria Math" panose="02040503050406030204" pitchFamily="18" charset="0"/>
                              </a:rPr>
                              <m:t>𝐿</m:t>
                            </m:r>
                            <m:r>
                              <a:rPr lang="sr-Latn-RS" sz="2400" b="0" i="1" smtClean="0">
                                <a:latin typeface="Cambria Math" panose="02040503050406030204" pitchFamily="18" charset="0"/>
                                <a:ea typeface="Cambria Math" panose="02040503050406030204" pitchFamily="18" charset="0"/>
                              </a:rPr>
                              <m:t>𝑒𝑞</m:t>
                            </m:r>
                            <m:r>
                              <a:rPr lang="sr-Latn-RS" sz="2400" i="1">
                                <a:latin typeface="Cambria Math" panose="02040503050406030204" pitchFamily="18" charset="0"/>
                                <a:ea typeface="Cambria Math" panose="02040503050406030204" pitchFamily="18" charset="0"/>
                              </a:rPr>
                              <m:t>𝐶</m:t>
                            </m:r>
                          </m:e>
                        </m:rad>
                      </m:den>
                    </m:f>
                  </m:oMath>
                </a14:m>
                <a:r>
                  <a:rPr lang="sr-Latn-RS" sz="2400" dirty="0"/>
                  <a:t>     ,   Leq=L</a:t>
                </a:r>
                <a:r>
                  <a:rPr lang="sr-Latn-RS" sz="2400" baseline="-25000" dirty="0"/>
                  <a:t>1</a:t>
                </a:r>
                <a:r>
                  <a:rPr lang="sr-Latn-RS" sz="2400" dirty="0"/>
                  <a:t>+L</a:t>
                </a:r>
                <a:r>
                  <a:rPr lang="sr-Latn-RS" sz="2400" baseline="-25000" dirty="0"/>
                  <a:t>2</a:t>
                </a:r>
                <a:endParaRPr lang="en-US" sz="2400" baseline="-25000" dirty="0"/>
              </a:p>
            </p:txBody>
          </p:sp>
        </mc:Choice>
        <mc:Fallback xmlns="">
          <p:sp>
            <p:nvSpPr>
              <p:cNvPr id="9" name="Rectangle 8"/>
              <p:cNvSpPr>
                <a:spLocks noRot="1" noChangeAspect="1" noMove="1" noResize="1" noEditPoints="1" noAdjustHandles="1" noChangeArrowheads="1" noChangeShapeType="1" noTextEdit="1"/>
              </p:cNvSpPr>
              <p:nvPr/>
            </p:nvSpPr>
            <p:spPr>
              <a:xfrm>
                <a:off x="8153400" y="4696508"/>
                <a:ext cx="5181600" cy="69474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506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71600" y="304800"/>
            <a:ext cx="2763610" cy="5142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796715" y="304800"/>
            <a:ext cx="2338495" cy="514224"/>
          </a:xfrm>
        </p:spPr>
        <p:txBody>
          <a:bodyPr/>
          <a:lstStyle/>
          <a:p>
            <a:r>
              <a:rPr lang="sr-Latn-RS" dirty="0"/>
              <a:t>Prednosti</a:t>
            </a:r>
            <a:endParaRPr lang="en-US" dirty="0"/>
          </a:p>
        </p:txBody>
      </p:sp>
      <p:sp>
        <p:nvSpPr>
          <p:cNvPr id="8" name="Rectangle 7"/>
          <p:cNvSpPr/>
          <p:nvPr/>
        </p:nvSpPr>
        <p:spPr>
          <a:xfrm>
            <a:off x="304800" y="1371600"/>
            <a:ext cx="5638800" cy="502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 Placeholder 2"/>
          <p:cNvSpPr>
            <a:spLocks noGrp="1"/>
          </p:cNvSpPr>
          <p:nvPr>
            <p:ph type="body" idx="1"/>
          </p:nvPr>
        </p:nvSpPr>
        <p:spPr>
          <a:xfrm>
            <a:off x="457200" y="1524000"/>
            <a:ext cx="5322327" cy="4876800"/>
          </a:xfrm>
        </p:spPr>
        <p:txBody>
          <a:bodyPr/>
          <a:lstStyle/>
          <a:p>
            <a:pPr marL="457200" indent="-457200">
              <a:buFont typeface="Arial" panose="020B0604020202020204" pitchFamily="34" charset="0"/>
              <a:buChar char="•"/>
            </a:pPr>
            <a:r>
              <a:rPr lang="sr-Latn-RS" dirty="0"/>
              <a:t>Umesto dva kalema može se realizovati jednim kalemom sa srednjim izvodom</a:t>
            </a:r>
          </a:p>
          <a:p>
            <a:pPr marL="457200" indent="-457200">
              <a:buFont typeface="Arial" panose="020B0604020202020204" pitchFamily="34" charset="0"/>
              <a:buChar char="•"/>
            </a:pPr>
            <a:r>
              <a:rPr lang="sr-Latn-RS" dirty="0"/>
              <a:t>Korišćenjem promenljivog kondenzatora moguće je varirati frekvenciju oscilovanja</a:t>
            </a:r>
          </a:p>
          <a:p>
            <a:pPr marL="457200" indent="-457200">
              <a:buFont typeface="Arial" panose="020B0604020202020204" pitchFamily="34" charset="0"/>
              <a:buChar char="•"/>
            </a:pPr>
            <a:r>
              <a:rPr lang="sr-Latn-RS" dirty="0"/>
              <a:t>Ne zahteva mnogo komponenata za realizaciju</a:t>
            </a:r>
          </a:p>
          <a:p>
            <a:pPr marL="457200" indent="-457200">
              <a:buFont typeface="Arial" panose="020B0604020202020204" pitchFamily="34" charset="0"/>
              <a:buChar char="•"/>
            </a:pPr>
            <a:r>
              <a:rPr lang="sr-Latn-RS" dirty="0"/>
              <a:t>Konstantna amplituda izlaznog signala za širok frekvencijski opseg</a:t>
            </a:r>
            <a:endParaRPr lang="en-US" dirty="0"/>
          </a:p>
        </p:txBody>
      </p:sp>
      <p:sp>
        <p:nvSpPr>
          <p:cNvPr id="4" name="TextBox 3"/>
          <p:cNvSpPr txBox="1"/>
          <p:nvPr/>
        </p:nvSpPr>
        <p:spPr>
          <a:xfrm>
            <a:off x="8077200" y="308605"/>
            <a:ext cx="20574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sr-Latn-RS" sz="3200" dirty="0">
                <a:latin typeface="Arial" panose="020B0604020202020204" pitchFamily="34" charset="0"/>
                <a:cs typeface="Arial" panose="020B0604020202020204" pitchFamily="34" charset="0"/>
              </a:rPr>
              <a:t>Nedostaci</a:t>
            </a: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6629400" y="1524000"/>
            <a:ext cx="5334000" cy="35394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457200" indent="-457200">
              <a:buFont typeface="Arial" panose="020B0604020202020204" pitchFamily="34" charset="0"/>
              <a:buChar char="•"/>
            </a:pPr>
            <a:r>
              <a:rPr lang="sr-Latn-RS" sz="2800" dirty="0">
                <a:latin typeface="Arial MT"/>
              </a:rPr>
              <a:t>Ne koristi se za dobijanje vrlo niskih frekvencija (ovo zahteva primenu velikih induktuvnosti što zahteva fizički velike kalemove)</a:t>
            </a:r>
          </a:p>
          <a:p>
            <a:pPr marL="457200" indent="-457200">
              <a:buFont typeface="Arial" panose="020B0604020202020204" pitchFamily="34" charset="0"/>
              <a:buChar char="•"/>
            </a:pPr>
            <a:r>
              <a:rPr lang="sr-Latn-RS" sz="2800" dirty="0">
                <a:latin typeface="Arial MT"/>
              </a:rPr>
              <a:t>Sinusoide koje generiše mogu biti izobličene</a:t>
            </a:r>
          </a:p>
          <a:p>
            <a:endParaRPr lang="en-US" sz="2800" dirty="0">
              <a:latin typeface="Arial MT"/>
            </a:endParaRPr>
          </a:p>
        </p:txBody>
      </p:sp>
    </p:spTree>
    <p:extLst>
      <p:ext uri="{BB962C8B-B14F-4D97-AF65-F5344CB8AC3E}">
        <p14:creationId xmlns:p14="http://schemas.microsoft.com/office/powerpoint/2010/main" val="379942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sr-Latn-RS" dirty="0"/>
              <a:t>Primena</a:t>
            </a:r>
            <a:endParaRPr lang="en-US" dirty="0"/>
          </a:p>
        </p:txBody>
      </p:sp>
      <p:sp>
        <p:nvSpPr>
          <p:cNvPr id="3" name="Text Placeholder 2"/>
          <p:cNvSpPr>
            <a:spLocks noGrp="1"/>
          </p:cNvSpPr>
          <p:nvPr>
            <p:ph type="body" idx="1"/>
          </p:nvPr>
        </p:nvSpPr>
        <p:spPr>
          <a:xfrm>
            <a:off x="762000" y="2438400"/>
            <a:ext cx="11101495" cy="1292662"/>
          </a:xfrm>
        </p:spPr>
        <p:txBody>
          <a:bodyPr/>
          <a:lstStyle/>
          <a:p>
            <a:pPr marL="457200" indent="-457200">
              <a:buFont typeface="Arial" panose="020B0604020202020204" pitchFamily="34" charset="0"/>
              <a:buChar char="•"/>
            </a:pPr>
            <a:r>
              <a:rPr lang="sr-Latn-RS" dirty="0"/>
              <a:t>Zbog širokog frekvencijskog opsega najčešći su u praksi</a:t>
            </a:r>
          </a:p>
          <a:p>
            <a:pPr marL="457200" indent="-457200">
              <a:buFont typeface="Arial" panose="020B0604020202020204" pitchFamily="34" charset="0"/>
              <a:buChar char="•"/>
            </a:pPr>
            <a:endParaRPr lang="sr-Latn-RS" dirty="0"/>
          </a:p>
          <a:p>
            <a:pPr marL="457200" indent="-457200">
              <a:buFont typeface="Arial" panose="020B0604020202020204" pitchFamily="34" charset="0"/>
              <a:buChar char="•"/>
            </a:pPr>
            <a:r>
              <a:rPr lang="sr-Latn-RS" dirty="0"/>
              <a:t>Pogodni su za korišćenje u RF opsegu do 30 MHz</a:t>
            </a:r>
          </a:p>
        </p:txBody>
      </p:sp>
    </p:spTree>
    <p:extLst>
      <p:ext uri="{BB962C8B-B14F-4D97-AF65-F5344CB8AC3E}">
        <p14:creationId xmlns:p14="http://schemas.microsoft.com/office/powerpoint/2010/main" val="181182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en-US" dirty="0" err="1"/>
              <a:t>Oscilator</a:t>
            </a:r>
            <a:r>
              <a:rPr lang="en-US" spc="-65" dirty="0"/>
              <a:t> </a:t>
            </a:r>
            <a:r>
              <a:rPr lang="en-US" dirty="0" err="1"/>
              <a:t>sa</a:t>
            </a:r>
            <a:r>
              <a:rPr lang="en-US" spc="-55" dirty="0"/>
              <a:t> </a:t>
            </a:r>
            <a:r>
              <a:rPr lang="en-US" dirty="0" err="1"/>
              <a:t>kristalom</a:t>
            </a:r>
            <a:r>
              <a:rPr lang="en-US" spc="-50" dirty="0"/>
              <a:t> </a:t>
            </a:r>
            <a:r>
              <a:rPr lang="en-US" spc="-10" dirty="0" err="1"/>
              <a:t>kvarca</a:t>
            </a:r>
            <a:endParaRPr lang="en-US" dirty="0"/>
          </a:p>
        </p:txBody>
      </p:sp>
      <p:sp>
        <p:nvSpPr>
          <p:cNvPr id="3" name="Text Placeholder 2"/>
          <p:cNvSpPr>
            <a:spLocks noGrp="1"/>
          </p:cNvSpPr>
          <p:nvPr>
            <p:ph type="body" idx="1"/>
          </p:nvPr>
        </p:nvSpPr>
        <p:spPr>
          <a:xfrm>
            <a:off x="291542" y="1579647"/>
            <a:ext cx="8229600" cy="4062651"/>
          </a:xfrm>
        </p:spPr>
        <p:txBody>
          <a:bodyPr/>
          <a:lstStyle/>
          <a:p>
            <a:pPr marL="457200" indent="-457200">
              <a:buFont typeface="Arial" panose="020B0604020202020204" pitchFamily="34" charset="0"/>
              <a:buChar char="•"/>
            </a:pPr>
            <a:r>
              <a:rPr lang="en-US" sz="2400" dirty="0" err="1">
                <a:latin typeface="+mn-lt"/>
              </a:rPr>
              <a:t>Kod</a:t>
            </a:r>
            <a:r>
              <a:rPr lang="en-US" sz="2400" dirty="0">
                <a:latin typeface="+mn-lt"/>
              </a:rPr>
              <a:t> LC </a:t>
            </a:r>
            <a:r>
              <a:rPr lang="en-US" sz="2400" dirty="0" err="1">
                <a:latin typeface="+mn-lt"/>
              </a:rPr>
              <a:t>i</a:t>
            </a:r>
            <a:r>
              <a:rPr lang="en-US" sz="2400" dirty="0">
                <a:latin typeface="+mn-lt"/>
              </a:rPr>
              <a:t> RC </a:t>
            </a:r>
            <a:r>
              <a:rPr lang="en-US" sz="2400" dirty="0" err="1">
                <a:latin typeface="+mn-lt"/>
              </a:rPr>
              <a:t>oscilatora</a:t>
            </a:r>
            <a:r>
              <a:rPr lang="en-US" sz="2400" dirty="0">
                <a:latin typeface="+mn-lt"/>
              </a:rPr>
              <a:t> </a:t>
            </a:r>
            <a:r>
              <a:rPr lang="en-US" sz="2400" dirty="0" err="1">
                <a:latin typeface="+mn-lt"/>
              </a:rPr>
              <a:t>frekvencija</a:t>
            </a:r>
            <a:r>
              <a:rPr lang="en-US" sz="2400" dirty="0">
                <a:latin typeface="+mn-lt"/>
              </a:rPr>
              <a:t> </a:t>
            </a:r>
            <a:r>
              <a:rPr lang="en-US" sz="2400" dirty="0" err="1">
                <a:latin typeface="+mn-lt"/>
              </a:rPr>
              <a:t>može</a:t>
            </a:r>
            <a:r>
              <a:rPr lang="en-US" sz="2400" dirty="0">
                <a:latin typeface="+mn-lt"/>
              </a:rPr>
              <a:t> </a:t>
            </a:r>
            <a:r>
              <a:rPr lang="en-US" sz="2400" dirty="0" err="1">
                <a:latin typeface="+mn-lt"/>
              </a:rPr>
              <a:t>varirati</a:t>
            </a:r>
            <a:r>
              <a:rPr lang="en-US" sz="2400" dirty="0">
                <a:latin typeface="+mn-lt"/>
              </a:rPr>
              <a:t> </a:t>
            </a:r>
            <a:r>
              <a:rPr lang="en-US" sz="2400" dirty="0" err="1">
                <a:latin typeface="+mn-lt"/>
              </a:rPr>
              <a:t>usled</a:t>
            </a:r>
            <a:r>
              <a:rPr lang="en-US" sz="2400" dirty="0">
                <a:latin typeface="+mn-lt"/>
              </a:rPr>
              <a:t> </a:t>
            </a:r>
            <a:r>
              <a:rPr lang="en-US" sz="2400" dirty="0" err="1">
                <a:latin typeface="+mn-lt"/>
              </a:rPr>
              <a:t>promene</a:t>
            </a:r>
            <a:r>
              <a:rPr lang="en-US" sz="2400" dirty="0">
                <a:latin typeface="+mn-lt"/>
              </a:rPr>
              <a:t> temperature, </a:t>
            </a:r>
            <a:r>
              <a:rPr lang="en-US" sz="2400" dirty="0" err="1">
                <a:latin typeface="+mn-lt"/>
              </a:rPr>
              <a:t>napona</a:t>
            </a:r>
            <a:r>
              <a:rPr lang="en-US" sz="2400" dirty="0">
                <a:latin typeface="+mn-lt"/>
              </a:rPr>
              <a:t> </a:t>
            </a:r>
            <a:r>
              <a:rPr lang="en-US" sz="2400" dirty="0" err="1">
                <a:latin typeface="+mn-lt"/>
              </a:rPr>
              <a:t>napajanja</a:t>
            </a:r>
            <a:r>
              <a:rPr lang="en-US" sz="2400" dirty="0">
                <a:latin typeface="+mn-lt"/>
              </a:rPr>
              <a:t> </a:t>
            </a:r>
            <a:r>
              <a:rPr lang="en-US" sz="2400" dirty="0" err="1">
                <a:latin typeface="+mn-lt"/>
              </a:rPr>
              <a:t>i</a:t>
            </a:r>
            <a:r>
              <a:rPr lang="en-US" sz="2400" dirty="0">
                <a:latin typeface="+mn-lt"/>
              </a:rPr>
              <a:t> </a:t>
            </a:r>
            <a:r>
              <a:rPr lang="en-US" sz="2400" dirty="0" err="1">
                <a:latin typeface="+mn-lt"/>
              </a:rPr>
              <a:t>starenja</a:t>
            </a:r>
            <a:r>
              <a:rPr lang="en-US" sz="2400" dirty="0">
                <a:latin typeface="+mn-lt"/>
              </a:rPr>
              <a:t> </a:t>
            </a:r>
            <a:r>
              <a:rPr lang="en-US" sz="2400" dirty="0" err="1">
                <a:latin typeface="+mn-lt"/>
              </a:rPr>
              <a:t>elektronskih</a:t>
            </a:r>
            <a:r>
              <a:rPr lang="en-US" sz="2400" dirty="0">
                <a:latin typeface="+mn-lt"/>
              </a:rPr>
              <a:t> </a:t>
            </a:r>
            <a:r>
              <a:rPr lang="en-US" sz="2400" dirty="0" err="1">
                <a:latin typeface="+mn-lt"/>
              </a:rPr>
              <a:t>komponenti</a:t>
            </a:r>
            <a:r>
              <a:rPr lang="en-US" sz="2400" dirty="0">
                <a:latin typeface="+mn-lt"/>
              </a:rPr>
              <a:t>.</a:t>
            </a:r>
          </a:p>
          <a:p>
            <a:pPr marL="457200" indent="-457200">
              <a:buFont typeface="Arial" panose="020B0604020202020204" pitchFamily="34" charset="0"/>
              <a:buChar char="•"/>
            </a:pPr>
            <a:r>
              <a:rPr lang="en-US" sz="2400" dirty="0">
                <a:latin typeface="+mn-lt"/>
              </a:rPr>
              <a:t>U </a:t>
            </a:r>
            <a:r>
              <a:rPr lang="en-US" sz="2400" dirty="0" err="1">
                <a:latin typeface="+mn-lt"/>
              </a:rPr>
              <a:t>situacijama</a:t>
            </a:r>
            <a:r>
              <a:rPr lang="en-US" sz="2400" dirty="0">
                <a:latin typeface="+mn-lt"/>
              </a:rPr>
              <a:t> </a:t>
            </a:r>
            <a:r>
              <a:rPr lang="en-US" sz="2400" dirty="0" err="1">
                <a:latin typeface="+mn-lt"/>
              </a:rPr>
              <a:t>kada</a:t>
            </a:r>
            <a:r>
              <a:rPr lang="en-US" sz="2400" dirty="0">
                <a:latin typeface="+mn-lt"/>
              </a:rPr>
              <a:t> je </a:t>
            </a:r>
            <a:r>
              <a:rPr lang="en-US" sz="2400" dirty="0" err="1">
                <a:latin typeface="+mn-lt"/>
              </a:rPr>
              <a:t>potrebna</a:t>
            </a:r>
            <a:r>
              <a:rPr lang="en-US" sz="2400" dirty="0">
                <a:latin typeface="+mn-lt"/>
              </a:rPr>
              <a:t> </a:t>
            </a:r>
            <a:r>
              <a:rPr lang="en-US" sz="2400" dirty="0" err="1">
                <a:latin typeface="+mn-lt"/>
              </a:rPr>
              <a:t>visoka</a:t>
            </a:r>
            <a:r>
              <a:rPr lang="en-US" sz="2400" dirty="0">
                <a:latin typeface="+mn-lt"/>
              </a:rPr>
              <a:t> </a:t>
            </a:r>
            <a:r>
              <a:rPr lang="en-US" sz="2400" dirty="0" err="1">
                <a:latin typeface="+mn-lt"/>
              </a:rPr>
              <a:t>preciznost</a:t>
            </a:r>
            <a:r>
              <a:rPr lang="en-US" sz="2400" dirty="0">
                <a:latin typeface="+mn-lt"/>
              </a:rPr>
              <a:t> </a:t>
            </a:r>
            <a:r>
              <a:rPr lang="en-US" sz="2400" dirty="0" err="1">
                <a:latin typeface="+mn-lt"/>
              </a:rPr>
              <a:t>i</a:t>
            </a:r>
            <a:r>
              <a:rPr lang="en-US" sz="2400" dirty="0">
                <a:latin typeface="+mn-lt"/>
              </a:rPr>
              <a:t> </a:t>
            </a:r>
            <a:r>
              <a:rPr lang="en-US" sz="2400" dirty="0" err="1">
                <a:latin typeface="+mn-lt"/>
              </a:rPr>
              <a:t>stabilnost</a:t>
            </a:r>
            <a:r>
              <a:rPr lang="en-US" sz="2400" dirty="0">
                <a:latin typeface="+mn-lt"/>
              </a:rPr>
              <a:t> </a:t>
            </a:r>
            <a:r>
              <a:rPr lang="en-US" sz="2400" dirty="0" err="1">
                <a:latin typeface="+mn-lt"/>
              </a:rPr>
              <a:t>frekvencije</a:t>
            </a:r>
            <a:r>
              <a:rPr lang="en-US" sz="2400" dirty="0">
                <a:latin typeface="+mn-lt"/>
              </a:rPr>
              <a:t>, </a:t>
            </a:r>
            <a:r>
              <a:rPr lang="en-US" sz="2400" dirty="0" err="1">
                <a:latin typeface="+mn-lt"/>
              </a:rPr>
              <a:t>koristi</a:t>
            </a:r>
            <a:r>
              <a:rPr lang="en-US" sz="2400" dirty="0">
                <a:latin typeface="+mn-lt"/>
              </a:rPr>
              <a:t> se </a:t>
            </a:r>
            <a:r>
              <a:rPr lang="en-US" sz="2400" dirty="0" err="1">
                <a:latin typeface="+mn-lt"/>
              </a:rPr>
              <a:t>kristal</a:t>
            </a:r>
            <a:r>
              <a:rPr lang="sr-Latn-RS" sz="2400" dirty="0">
                <a:latin typeface="+mn-lt"/>
              </a:rPr>
              <a:t> </a:t>
            </a:r>
            <a:r>
              <a:rPr lang="en-US" sz="2400" dirty="0" err="1">
                <a:latin typeface="+mn-lt"/>
              </a:rPr>
              <a:t>kvarc</a:t>
            </a:r>
            <a:r>
              <a:rPr lang="sr-Latn-RS" sz="2400" dirty="0">
                <a:latin typeface="+mn-lt"/>
              </a:rPr>
              <a:t>a</a:t>
            </a:r>
            <a:r>
              <a:rPr lang="en-US" sz="2400" dirty="0">
                <a:latin typeface="+mn-lt"/>
              </a:rPr>
              <a:t>.</a:t>
            </a:r>
          </a:p>
          <a:p>
            <a:pPr marL="457200" indent="-457200">
              <a:buFont typeface="Arial" panose="020B0604020202020204" pitchFamily="34" charset="0"/>
              <a:buChar char="•"/>
            </a:pPr>
            <a:r>
              <a:rPr lang="en-US" sz="2400" dirty="0" err="1">
                <a:latin typeface="+mn-lt"/>
              </a:rPr>
              <a:t>Kvarc</a:t>
            </a:r>
            <a:r>
              <a:rPr lang="en-US" sz="2400" dirty="0">
                <a:latin typeface="+mn-lt"/>
              </a:rPr>
              <a:t> je </a:t>
            </a:r>
            <a:r>
              <a:rPr lang="en-US" sz="2400" dirty="0" err="1">
                <a:latin typeface="+mn-lt"/>
              </a:rPr>
              <a:t>piezoelektrični</a:t>
            </a:r>
            <a:r>
              <a:rPr lang="en-US" sz="2400" dirty="0">
                <a:latin typeface="+mn-lt"/>
              </a:rPr>
              <a:t> </a:t>
            </a:r>
            <a:r>
              <a:rPr lang="en-US" sz="2400" dirty="0" err="1">
                <a:latin typeface="+mn-lt"/>
              </a:rPr>
              <a:t>materijal</a:t>
            </a:r>
            <a:r>
              <a:rPr lang="en-US" sz="2400" dirty="0">
                <a:latin typeface="+mn-lt"/>
              </a:rPr>
              <a:t> </a:t>
            </a:r>
            <a:r>
              <a:rPr lang="en-US" sz="2400" dirty="0" err="1">
                <a:latin typeface="+mn-lt"/>
              </a:rPr>
              <a:t>koji</a:t>
            </a:r>
            <a:r>
              <a:rPr lang="en-US" sz="2400" dirty="0">
                <a:latin typeface="+mn-lt"/>
              </a:rPr>
              <a:t> </a:t>
            </a:r>
            <a:r>
              <a:rPr lang="en-US" sz="2400" dirty="0" err="1">
                <a:latin typeface="+mn-lt"/>
              </a:rPr>
              <a:t>prirodno</a:t>
            </a:r>
            <a:r>
              <a:rPr lang="en-US" sz="2400" dirty="0">
                <a:latin typeface="+mn-lt"/>
              </a:rPr>
              <a:t> </a:t>
            </a:r>
            <a:r>
              <a:rPr lang="en-US" sz="2400" dirty="0" err="1">
                <a:latin typeface="+mn-lt"/>
              </a:rPr>
              <a:t>osciluje</a:t>
            </a:r>
            <a:r>
              <a:rPr lang="en-US" sz="2400" dirty="0">
                <a:latin typeface="+mn-lt"/>
              </a:rPr>
              <a:t> </a:t>
            </a:r>
            <a:r>
              <a:rPr lang="en-US" sz="2400" dirty="0" err="1">
                <a:latin typeface="+mn-lt"/>
              </a:rPr>
              <a:t>na</a:t>
            </a:r>
            <a:r>
              <a:rPr lang="en-US" sz="2400" dirty="0">
                <a:latin typeface="+mn-lt"/>
              </a:rPr>
              <a:t> </a:t>
            </a:r>
            <a:r>
              <a:rPr lang="en-US" sz="2400" dirty="0" err="1">
                <a:latin typeface="+mn-lt"/>
              </a:rPr>
              <a:t>tačno</a:t>
            </a:r>
            <a:r>
              <a:rPr lang="en-US" sz="2400" dirty="0">
                <a:latin typeface="+mn-lt"/>
              </a:rPr>
              <a:t> </a:t>
            </a:r>
            <a:r>
              <a:rPr lang="en-US" sz="2400" dirty="0" err="1">
                <a:latin typeface="+mn-lt"/>
              </a:rPr>
              <a:t>određenoj</a:t>
            </a:r>
            <a:r>
              <a:rPr lang="en-US" sz="2400" dirty="0">
                <a:latin typeface="+mn-lt"/>
              </a:rPr>
              <a:t> </a:t>
            </a:r>
            <a:r>
              <a:rPr lang="en-US" sz="2400" dirty="0" err="1">
                <a:latin typeface="+mn-lt"/>
              </a:rPr>
              <a:t>frekvenciji</a:t>
            </a:r>
            <a:r>
              <a:rPr lang="en-US" sz="2400" dirty="0">
                <a:latin typeface="+mn-lt"/>
              </a:rPr>
              <a:t>. </a:t>
            </a:r>
            <a:r>
              <a:rPr lang="en-US" sz="2400" dirty="0" err="1">
                <a:latin typeface="+mn-lt"/>
              </a:rPr>
              <a:t>Njegova</a:t>
            </a:r>
            <a:r>
              <a:rPr lang="en-US" sz="2400" dirty="0">
                <a:latin typeface="+mn-lt"/>
              </a:rPr>
              <a:t> </a:t>
            </a:r>
            <a:r>
              <a:rPr lang="en-US" sz="2400" dirty="0" err="1">
                <a:latin typeface="+mn-lt"/>
              </a:rPr>
              <a:t>rezonantna</a:t>
            </a:r>
            <a:r>
              <a:rPr lang="en-US" sz="2400" dirty="0">
                <a:latin typeface="+mn-lt"/>
              </a:rPr>
              <a:t> </a:t>
            </a:r>
            <a:r>
              <a:rPr lang="en-US" sz="2400" dirty="0" err="1">
                <a:latin typeface="+mn-lt"/>
              </a:rPr>
              <a:t>frekvencija</a:t>
            </a:r>
            <a:r>
              <a:rPr lang="en-US" sz="2400" dirty="0">
                <a:latin typeface="+mn-lt"/>
              </a:rPr>
              <a:t>:</a:t>
            </a:r>
          </a:p>
          <a:p>
            <a:pPr marL="1428750" lvl="2" indent="-514350">
              <a:buFont typeface="+mj-lt"/>
              <a:buAutoNum type="arabicPeriod"/>
            </a:pPr>
            <a:r>
              <a:rPr lang="en-US" sz="2400" b="1" dirty="0" err="1"/>
              <a:t>Ostaje</a:t>
            </a:r>
            <a:r>
              <a:rPr lang="en-US" sz="2400" b="1" dirty="0"/>
              <a:t> </a:t>
            </a:r>
            <a:r>
              <a:rPr lang="en-US" sz="2400" b="1" dirty="0" err="1"/>
              <a:t>stabilna</a:t>
            </a:r>
            <a:r>
              <a:rPr lang="en-US" sz="2400" dirty="0"/>
              <a:t> </a:t>
            </a:r>
            <a:r>
              <a:rPr lang="en-US" sz="2400" dirty="0" err="1"/>
              <a:t>i</a:t>
            </a:r>
            <a:r>
              <a:rPr lang="en-US" sz="2400" dirty="0"/>
              <a:t> </a:t>
            </a:r>
            <a:r>
              <a:rPr lang="en-US" sz="2400" dirty="0" err="1"/>
              <a:t>pri</a:t>
            </a:r>
            <a:r>
              <a:rPr lang="en-US" sz="2400" dirty="0"/>
              <a:t> </a:t>
            </a:r>
            <a:r>
              <a:rPr lang="en-US" sz="2400" dirty="0" err="1"/>
              <a:t>promenama</a:t>
            </a:r>
            <a:r>
              <a:rPr lang="en-US" sz="2400" dirty="0"/>
              <a:t> temperature (</a:t>
            </a:r>
            <a:r>
              <a:rPr lang="en-US" sz="2400" dirty="0" err="1"/>
              <a:t>promena</a:t>
            </a:r>
            <a:r>
              <a:rPr lang="en-US" sz="2400" dirty="0"/>
              <a:t> je </a:t>
            </a:r>
            <a:r>
              <a:rPr lang="en-US" sz="2400" dirty="0" err="1"/>
              <a:t>oko</a:t>
            </a:r>
            <a:r>
              <a:rPr lang="en-US" sz="2400" dirty="0"/>
              <a:t> 1 ppm </a:t>
            </a:r>
            <a:r>
              <a:rPr lang="en-US" sz="2400" dirty="0" err="1"/>
              <a:t>po</a:t>
            </a:r>
            <a:r>
              <a:rPr lang="en-US" sz="2400" dirty="0"/>
              <a:t> </a:t>
            </a:r>
            <a:r>
              <a:rPr lang="en-US" sz="2400" dirty="0" err="1"/>
              <a:t>stepenu</a:t>
            </a:r>
            <a:r>
              <a:rPr lang="en-US" sz="2400" dirty="0"/>
              <a:t>).</a:t>
            </a:r>
          </a:p>
          <a:p>
            <a:pPr marL="1428750" lvl="2" indent="-514350">
              <a:buFont typeface="+mj-lt"/>
              <a:buAutoNum type="arabicPeriod"/>
            </a:pPr>
            <a:r>
              <a:rPr lang="en-US" sz="2400" dirty="0" err="1"/>
              <a:t>Može</a:t>
            </a:r>
            <a:r>
              <a:rPr lang="en-US" sz="2400" dirty="0"/>
              <a:t> </a:t>
            </a:r>
            <a:r>
              <a:rPr lang="en-US" sz="2400" dirty="0" err="1"/>
              <a:t>biti</a:t>
            </a:r>
            <a:r>
              <a:rPr lang="en-US" sz="2400" dirty="0"/>
              <a:t> </a:t>
            </a:r>
            <a:r>
              <a:rPr lang="en-US" sz="2400" b="1" dirty="0" err="1"/>
              <a:t>vrlo</a:t>
            </a:r>
            <a:r>
              <a:rPr lang="en-US" sz="2400" b="1" dirty="0"/>
              <a:t> </a:t>
            </a:r>
            <a:r>
              <a:rPr lang="en-US" sz="2400" b="1" dirty="0" err="1"/>
              <a:t>precizno</a:t>
            </a:r>
            <a:r>
              <a:rPr lang="en-US" sz="2400" b="1" dirty="0"/>
              <a:t> </a:t>
            </a:r>
            <a:r>
              <a:rPr lang="en-US" sz="2400" b="1" dirty="0" err="1"/>
              <a:t>podešena</a:t>
            </a:r>
            <a:r>
              <a:rPr lang="en-US" sz="2400" dirty="0"/>
              <a:t> </a:t>
            </a:r>
            <a:r>
              <a:rPr lang="en-US" sz="2400" dirty="0" err="1"/>
              <a:t>dimenzionisanjem</a:t>
            </a:r>
            <a:r>
              <a:rPr lang="en-US" sz="2400" dirty="0"/>
              <a:t> </a:t>
            </a:r>
            <a:r>
              <a:rPr lang="en-US" sz="2400" dirty="0" err="1"/>
              <a:t>kristala</a:t>
            </a:r>
            <a:r>
              <a:rPr lang="en-US" sz="2400" dirty="0"/>
              <a:t> (</a:t>
            </a:r>
            <a:r>
              <a:rPr lang="en-US" sz="2400" dirty="0" err="1"/>
              <a:t>greška</a:t>
            </a:r>
            <a:r>
              <a:rPr lang="en-US" sz="2400" dirty="0"/>
              <a:t> </a:t>
            </a:r>
            <a:r>
              <a:rPr lang="en-US" sz="2400" dirty="0" err="1"/>
              <a:t>samo</a:t>
            </a:r>
            <a:r>
              <a:rPr lang="en-US" sz="2400" dirty="0"/>
              <a:t> </a:t>
            </a:r>
            <a:r>
              <a:rPr lang="en-US" sz="2400" dirty="0" err="1"/>
              <a:t>oko</a:t>
            </a:r>
            <a:r>
              <a:rPr lang="en-US" sz="2400" dirty="0"/>
              <a:t> 10 ppm).</a:t>
            </a:r>
          </a:p>
          <a:p>
            <a:pPr marL="1428750" lvl="2" indent="-514350">
              <a:buFont typeface="+mj-lt"/>
              <a:buAutoNum type="arabicPeriod"/>
            </a:pPr>
            <a:r>
              <a:rPr lang="en-US" sz="2400" dirty="0"/>
              <a:t>Ima </a:t>
            </a:r>
            <a:r>
              <a:rPr lang="en-US" sz="2400" b="1" dirty="0" err="1"/>
              <a:t>vrlo</a:t>
            </a:r>
            <a:r>
              <a:rPr lang="en-US" sz="2400" b="1" dirty="0"/>
              <a:t> male </a:t>
            </a:r>
            <a:r>
              <a:rPr lang="en-US" sz="2400" b="1" dirty="0" err="1"/>
              <a:t>gubitke</a:t>
            </a:r>
            <a:r>
              <a:rPr lang="en-US" sz="2400" dirty="0"/>
              <a:t>, </a:t>
            </a:r>
            <a:r>
              <a:rPr lang="en-US" sz="2400" dirty="0" err="1"/>
              <a:t>što</a:t>
            </a:r>
            <a:r>
              <a:rPr lang="en-US" sz="2400" dirty="0"/>
              <a:t> </a:t>
            </a:r>
            <a:r>
              <a:rPr lang="en-US" sz="2400" dirty="0" err="1"/>
              <a:t>ga</a:t>
            </a:r>
            <a:r>
              <a:rPr lang="en-US" sz="2400" dirty="0"/>
              <a:t> </a:t>
            </a:r>
            <a:r>
              <a:rPr lang="en-US" sz="2400" dirty="0" err="1"/>
              <a:t>čini</a:t>
            </a:r>
            <a:r>
              <a:rPr lang="en-US" sz="2400" dirty="0"/>
              <a:t> </a:t>
            </a:r>
            <a:r>
              <a:rPr lang="en-US" sz="2400" dirty="0" err="1"/>
              <a:t>efikasnim</a:t>
            </a:r>
            <a:r>
              <a:rPr lang="en-US" sz="2400" dirty="0"/>
              <a:t> u </a:t>
            </a:r>
            <a:r>
              <a:rPr lang="en-US" sz="2400" dirty="0" err="1"/>
              <a:t>radu</a:t>
            </a:r>
            <a:r>
              <a:rPr lang="en-US" sz="2400" dirty="0"/>
              <a:t>.</a:t>
            </a:r>
            <a:endParaRPr lang="sr-Latn-RS" sz="2400" dirty="0"/>
          </a:p>
        </p:txBody>
      </p:sp>
      <p:sp>
        <p:nvSpPr>
          <p:cNvPr id="6" name="Rectangle 5"/>
          <p:cNvSpPr/>
          <p:nvPr/>
        </p:nvSpPr>
        <p:spPr>
          <a:xfrm>
            <a:off x="8686800" y="4791544"/>
            <a:ext cx="3124200" cy="18378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018116" y="4904111"/>
            <a:ext cx="2390775" cy="1476375"/>
          </a:xfrm>
          <a:prstGeom prst="rect">
            <a:avLst/>
          </a:prstGeom>
        </p:spPr>
      </p:pic>
      <p:sp>
        <p:nvSpPr>
          <p:cNvPr id="5" name="TextBox 4"/>
          <p:cNvSpPr txBox="1"/>
          <p:nvPr/>
        </p:nvSpPr>
        <p:spPr>
          <a:xfrm>
            <a:off x="9067800" y="6083253"/>
            <a:ext cx="2428870" cy="369332"/>
          </a:xfrm>
          <a:prstGeom prst="rect">
            <a:avLst/>
          </a:prstGeom>
          <a:noFill/>
        </p:spPr>
        <p:txBody>
          <a:bodyPr wrap="none" rtlCol="0">
            <a:spAutoFit/>
          </a:bodyPr>
          <a:lstStyle/>
          <a:p>
            <a:r>
              <a:rPr lang="sr-Latn-RS" dirty="0"/>
              <a:t>Simbol kristala kvarca</a:t>
            </a:r>
            <a:endParaRPr lang="en-US" dirty="0"/>
          </a:p>
        </p:txBody>
      </p:sp>
    </p:spTree>
    <p:extLst>
      <p:ext uri="{BB962C8B-B14F-4D97-AF65-F5344CB8AC3E}">
        <p14:creationId xmlns:p14="http://schemas.microsoft.com/office/powerpoint/2010/main" val="1001643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sr-Latn-RS" dirty="0" err="1"/>
              <a:t>Piezoelektrični</a:t>
            </a:r>
            <a:r>
              <a:rPr lang="sr-Latn-RS" dirty="0"/>
              <a:t> efekat</a:t>
            </a:r>
            <a:endParaRPr lang="en-US" dirty="0"/>
          </a:p>
        </p:txBody>
      </p:sp>
      <p:sp>
        <p:nvSpPr>
          <p:cNvPr id="3" name="Text Placeholder 2"/>
          <p:cNvSpPr>
            <a:spLocks noGrp="1"/>
          </p:cNvSpPr>
          <p:nvPr>
            <p:ph type="body" idx="1"/>
          </p:nvPr>
        </p:nvSpPr>
        <p:spPr>
          <a:xfrm>
            <a:off x="507470" y="1981200"/>
            <a:ext cx="7798827" cy="4019410"/>
          </a:xfrm>
        </p:spPr>
        <p:txBody>
          <a:bodyPr/>
          <a:lstStyle/>
          <a:p>
            <a:pPr marL="457200" indent="-457200">
              <a:buFont typeface="Arial" panose="020B0604020202020204" pitchFamily="34" charset="0"/>
              <a:buChar char="•"/>
            </a:pPr>
            <a:r>
              <a:rPr lang="sr-Latn-RS" sz="2400" dirty="0">
                <a:latin typeface="+mn-lt"/>
              </a:rPr>
              <a:t>Kristal kvarca radi na principu </a:t>
            </a:r>
            <a:r>
              <a:rPr lang="sr-Latn-RS" sz="2400" dirty="0" err="1">
                <a:latin typeface="+mn-lt"/>
              </a:rPr>
              <a:t>piezoelektričnog</a:t>
            </a:r>
            <a:r>
              <a:rPr lang="sr-Latn-RS" sz="2400" dirty="0">
                <a:latin typeface="+mn-lt"/>
              </a:rPr>
              <a:t> efekta</a:t>
            </a:r>
          </a:p>
          <a:p>
            <a:pPr marL="457200" indent="-457200">
              <a:buFont typeface="Arial" panose="020B0604020202020204" pitchFamily="34" charset="0"/>
              <a:buChar char="•"/>
            </a:pPr>
            <a:r>
              <a:rPr lang="sr-Latn-RS" sz="2400" dirty="0">
                <a:latin typeface="+mn-lt"/>
              </a:rPr>
              <a:t>Kada se kristal izloži mehaničkom naprezanju (pritisak), generiše jednosmerni napon na svojim krajevima.</a:t>
            </a:r>
          </a:p>
          <a:p>
            <a:pPr marL="457200" indent="-457200">
              <a:buFont typeface="Arial" panose="020B0604020202020204" pitchFamily="34" charset="0"/>
              <a:buChar char="•"/>
            </a:pPr>
            <a:r>
              <a:rPr lang="sr-Latn-RS" sz="2400" dirty="0">
                <a:latin typeface="+mn-lt"/>
              </a:rPr>
              <a:t>Kada se izloži mehaničkim vibracijama, generiše naizmenični napon</a:t>
            </a:r>
          </a:p>
          <a:p>
            <a:r>
              <a:rPr lang="sr-Latn-RS" sz="2400" dirty="0">
                <a:latin typeface="+mn-lt"/>
              </a:rPr>
              <a:t>Važi i obrnuto</a:t>
            </a:r>
            <a:endParaRPr lang="en-US" sz="2400" dirty="0">
              <a:latin typeface="+mn-lt"/>
            </a:endParaRPr>
          </a:p>
          <a:p>
            <a:pPr marL="457200" indent="-457200">
              <a:buFont typeface="Arial" panose="020B0604020202020204" pitchFamily="34" charset="0"/>
              <a:buChar char="•"/>
            </a:pPr>
            <a:r>
              <a:rPr lang="sr-Latn-RS" sz="2400" dirty="0">
                <a:latin typeface="+mn-lt"/>
              </a:rPr>
              <a:t>Kada se na krajeve kristala kvarca dovede naizmenični napon, to u kvarcu prouzrokuje mehaničke oscilacije (primena kod ultrazvučnih kadica) </a:t>
            </a:r>
          </a:p>
        </p:txBody>
      </p:sp>
      <p:sp>
        <p:nvSpPr>
          <p:cNvPr id="6" name="Rectangle 5"/>
          <p:cNvSpPr/>
          <p:nvPr/>
        </p:nvSpPr>
        <p:spPr>
          <a:xfrm>
            <a:off x="8686800" y="1447800"/>
            <a:ext cx="3124200" cy="18378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018116" y="1560367"/>
            <a:ext cx="2390775" cy="1476375"/>
          </a:xfrm>
          <a:prstGeom prst="rect">
            <a:avLst/>
          </a:prstGeom>
        </p:spPr>
      </p:pic>
      <p:sp>
        <p:nvSpPr>
          <p:cNvPr id="5" name="TextBox 4"/>
          <p:cNvSpPr txBox="1"/>
          <p:nvPr/>
        </p:nvSpPr>
        <p:spPr>
          <a:xfrm>
            <a:off x="9067800" y="2739509"/>
            <a:ext cx="2428870" cy="369332"/>
          </a:xfrm>
          <a:prstGeom prst="rect">
            <a:avLst/>
          </a:prstGeom>
          <a:noFill/>
        </p:spPr>
        <p:txBody>
          <a:bodyPr wrap="none" rtlCol="0">
            <a:spAutoFit/>
          </a:bodyPr>
          <a:lstStyle/>
          <a:p>
            <a:r>
              <a:rPr lang="sr-Latn-RS" dirty="0"/>
              <a:t>Simbol kristala kvarca</a:t>
            </a:r>
            <a:endParaRPr lang="en-US" dirty="0"/>
          </a:p>
        </p:txBody>
      </p:sp>
    </p:spTree>
    <p:extLst>
      <p:ext uri="{BB962C8B-B14F-4D97-AF65-F5344CB8AC3E}">
        <p14:creationId xmlns:p14="http://schemas.microsoft.com/office/powerpoint/2010/main" val="365261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295400"/>
            <a:ext cx="9372600" cy="542318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3670925"/>
            <a:ext cx="7086600" cy="3796676"/>
          </a:xfrm>
          <a:prstGeom prst="rect">
            <a:avLst/>
          </a:prstGeom>
        </p:spPr>
      </p:pic>
      <p:sp>
        <p:nvSpPr>
          <p:cNvPr id="2" name="Title 1"/>
          <p:cNvSpPr>
            <a:spLocks noGrp="1"/>
          </p:cNvSpPr>
          <p:nvPr>
            <p:ph type="title"/>
          </p:nvPr>
        </p:nvSpPr>
        <p:spPr>
          <a:xfrm>
            <a:off x="480905" y="323976"/>
            <a:ext cx="7310120" cy="492443"/>
          </a:xfrm>
        </p:spPr>
        <p:txBody>
          <a:bodyPr/>
          <a:lstStyle/>
          <a:p>
            <a:r>
              <a:rPr lang="en-US" dirty="0"/>
              <a:t>Model</a:t>
            </a:r>
            <a:r>
              <a:rPr lang="en-US" spc="-60" dirty="0"/>
              <a:t> </a:t>
            </a:r>
            <a:r>
              <a:rPr lang="en-US" dirty="0" err="1"/>
              <a:t>kristala</a:t>
            </a:r>
            <a:r>
              <a:rPr lang="en-US" spc="-40" dirty="0"/>
              <a:t> </a:t>
            </a:r>
            <a:r>
              <a:rPr lang="en-US" spc="-10" dirty="0" err="1"/>
              <a:t>kvarca</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480905" y="1447800"/>
                <a:ext cx="6758095" cy="2319033"/>
              </a:xfrm>
            </p:spPr>
            <p:txBody>
              <a:bodyPr/>
              <a:lstStyle/>
              <a:p>
                <a:pPr marL="457200" indent="-457200">
                  <a:buFont typeface="Arial" panose="020B0604020202020204" pitchFamily="34" charset="0"/>
                  <a:buChar char="•"/>
                </a:pPr>
                <a:r>
                  <a:rPr lang="sr-Latn-RS" sz="2000" dirty="0"/>
                  <a:t>Ekvivalentno rezonantno kolo – veoma selektivno</a:t>
                </a:r>
              </a:p>
              <a:p>
                <a:pPr marL="457200" indent="-457200">
                  <a:buFont typeface="Arial" panose="020B0604020202020204" pitchFamily="34" charset="0"/>
                  <a:buChar char="•"/>
                </a:pPr>
                <a:r>
                  <a:rPr lang="sr-Latn-RS" sz="2000" dirty="0"/>
                  <a:t>Ima dve rezonante frekvencije</a:t>
                </a:r>
              </a:p>
              <a:p>
                <a:pPr marL="514350" indent="-514350">
                  <a:buFont typeface="+mj-lt"/>
                  <a:buAutoNum type="arabicPeriod"/>
                </a:pPr>
                <a:r>
                  <a:rPr lang="sr-Latn-RS" sz="2000" dirty="0"/>
                  <a:t>Redna grana L</a:t>
                </a:r>
                <a:r>
                  <a:rPr lang="sr-Latn-RS" sz="2000" baseline="-25000" dirty="0"/>
                  <a:t>1</a:t>
                </a:r>
                <a:r>
                  <a:rPr lang="sr-Latn-RS" sz="2000" dirty="0"/>
                  <a:t>C</a:t>
                </a:r>
                <a:r>
                  <a:rPr lang="sr-Latn-RS" sz="2000" baseline="-25000" dirty="0"/>
                  <a:t>1    </a:t>
                </a:r>
                <a14:m>
                  <m:oMath xmlns:m="http://schemas.openxmlformats.org/officeDocument/2006/math">
                    <m:r>
                      <m:rPr>
                        <m:sty m:val="p"/>
                      </m:rPr>
                      <a:rPr lang="el-GR" sz="2000" i="1" smtClean="0">
                        <a:latin typeface="Cambria Math" panose="02040503050406030204" pitchFamily="18" charset="0"/>
                      </a:rPr>
                      <m:t>ω</m:t>
                    </m:r>
                    <m:r>
                      <m:rPr>
                        <m:sty m:val="p"/>
                      </m:rPr>
                      <a:rPr lang="sr-Latn-RS" sz="2000" b="0" i="0" baseline="-25000" smtClean="0">
                        <a:latin typeface="Cambria Math" panose="02040503050406030204" pitchFamily="18" charset="0"/>
                      </a:rPr>
                      <m:t>r</m:t>
                    </m:r>
                    <m:r>
                      <a:rPr lang="sr-Latn-RS" sz="2000" b="0" i="0" smtClean="0">
                        <a:latin typeface="Cambria Math" panose="02040503050406030204" pitchFamily="18" charset="0"/>
                      </a:rPr>
                      <m:t>=</m:t>
                    </m:r>
                    <m:f>
                      <m:fPr>
                        <m:ctrlPr>
                          <a:rPr lang="sr-Latn-RS" sz="2000" b="0" i="1" smtClean="0">
                            <a:latin typeface="Cambria Math" panose="02040503050406030204" pitchFamily="18" charset="0"/>
                          </a:rPr>
                        </m:ctrlPr>
                      </m:fPr>
                      <m:num>
                        <m:r>
                          <a:rPr lang="sr-Latn-RS" sz="2000" b="0" i="1" smtClean="0">
                            <a:latin typeface="Cambria Math" panose="02040503050406030204" pitchFamily="18" charset="0"/>
                          </a:rPr>
                          <m:t>1</m:t>
                        </m:r>
                      </m:num>
                      <m:den>
                        <m:rad>
                          <m:radPr>
                            <m:degHide m:val="on"/>
                            <m:ctrlPr>
                              <a:rPr lang="sr-Latn-RS" sz="2000" b="0" i="1" smtClean="0">
                                <a:latin typeface="Cambria Math" panose="02040503050406030204" pitchFamily="18" charset="0"/>
                              </a:rPr>
                            </m:ctrlPr>
                          </m:radPr>
                          <m:deg/>
                          <m:e>
                            <m:r>
                              <m:rPr>
                                <m:nor/>
                              </m:rPr>
                              <a:rPr lang="sr-Latn-RS" sz="2000" dirty="0"/>
                              <m:t>L</m:t>
                            </m:r>
                            <m:r>
                              <m:rPr>
                                <m:nor/>
                              </m:rPr>
                              <a:rPr lang="sr-Latn-RS" sz="2000" baseline="-25000" dirty="0"/>
                              <m:t>1</m:t>
                            </m:r>
                            <m:r>
                              <m:rPr>
                                <m:nor/>
                              </m:rPr>
                              <a:rPr lang="sr-Latn-RS" sz="2000" dirty="0"/>
                              <m:t>C</m:t>
                            </m:r>
                            <m:r>
                              <m:rPr>
                                <m:nor/>
                              </m:rPr>
                              <a:rPr lang="sr-Latn-RS" sz="2000" baseline="-25000" dirty="0"/>
                              <m:t>1</m:t>
                            </m:r>
                          </m:e>
                        </m:rad>
                      </m:den>
                    </m:f>
                  </m:oMath>
                </a14:m>
                <a:endParaRPr lang="sr-Latn-RS" sz="2000" dirty="0"/>
              </a:p>
              <a:p>
                <a:pPr marL="514350" indent="-514350">
                  <a:buFont typeface="+mj-lt"/>
                  <a:buAutoNum type="arabicPeriod"/>
                </a:pPr>
                <a:endParaRPr lang="sr-Latn-RS" sz="2000" dirty="0"/>
              </a:p>
              <a:p>
                <a:pPr marL="514350" indent="-514350">
                  <a:buFont typeface="+mj-lt"/>
                  <a:buAutoNum type="arabicPeriod"/>
                </a:pPr>
                <a:r>
                  <a:rPr lang="sr-Latn-RS" sz="2000" dirty="0"/>
                  <a:t>Paralelna grana  </a:t>
                </a:r>
                <a14:m>
                  <m:oMath xmlns:m="http://schemas.openxmlformats.org/officeDocument/2006/math">
                    <m:r>
                      <m:rPr>
                        <m:sty m:val="p"/>
                      </m:rPr>
                      <a:rPr lang="el-GR" sz="2000" i="1">
                        <a:latin typeface="Cambria Math" panose="02040503050406030204" pitchFamily="18" charset="0"/>
                      </a:rPr>
                      <m:t>ω</m:t>
                    </m:r>
                    <m:r>
                      <m:rPr>
                        <m:sty m:val="p"/>
                      </m:rPr>
                      <a:rPr lang="sr-Latn-RS" sz="2000" b="0" i="0" baseline="-25000" smtClean="0">
                        <a:latin typeface="Cambria Math" panose="02040503050406030204" pitchFamily="18" charset="0"/>
                      </a:rPr>
                      <m:t>p</m:t>
                    </m:r>
                    <m:r>
                      <a:rPr lang="sr-Latn-RS" sz="2000">
                        <a:latin typeface="Cambria Math" panose="02040503050406030204" pitchFamily="18" charset="0"/>
                      </a:rPr>
                      <m:t>=</m:t>
                    </m:r>
                    <m:f>
                      <m:fPr>
                        <m:ctrlPr>
                          <a:rPr lang="sr-Latn-RS" sz="2000" i="1">
                            <a:latin typeface="Cambria Math" panose="02040503050406030204" pitchFamily="18" charset="0"/>
                          </a:rPr>
                        </m:ctrlPr>
                      </m:fPr>
                      <m:num>
                        <m:r>
                          <a:rPr lang="sr-Latn-RS" sz="2000" i="1">
                            <a:latin typeface="Cambria Math" panose="02040503050406030204" pitchFamily="18" charset="0"/>
                          </a:rPr>
                          <m:t>1</m:t>
                        </m:r>
                      </m:num>
                      <m:den>
                        <m:rad>
                          <m:radPr>
                            <m:degHide m:val="on"/>
                            <m:ctrlPr>
                              <a:rPr lang="sr-Latn-RS" sz="2000" i="1">
                                <a:latin typeface="Cambria Math" panose="02040503050406030204" pitchFamily="18" charset="0"/>
                              </a:rPr>
                            </m:ctrlPr>
                          </m:radPr>
                          <m:deg/>
                          <m:e>
                            <m:r>
                              <m:rPr>
                                <m:nor/>
                              </m:rPr>
                              <a:rPr lang="sr-Latn-RS" sz="2000" dirty="0"/>
                              <m:t>L</m:t>
                            </m:r>
                            <m:r>
                              <m:rPr>
                                <m:nor/>
                              </m:rPr>
                              <a:rPr lang="sr-Latn-RS" sz="2000" baseline="-25000" dirty="0"/>
                              <m:t>1</m:t>
                            </m:r>
                            <m:f>
                              <m:fPr>
                                <m:ctrlPr>
                                  <a:rPr lang="sr-Latn-RS" sz="2000" i="1" dirty="0" smtClean="0">
                                    <a:latin typeface="Cambria Math" panose="02040503050406030204" pitchFamily="18" charset="0"/>
                                  </a:rPr>
                                </m:ctrlPr>
                              </m:fPr>
                              <m:num>
                                <m:r>
                                  <m:rPr>
                                    <m:nor/>
                                  </m:rPr>
                                  <a:rPr lang="sr-Latn-RS" sz="2000" dirty="0"/>
                                  <m:t>C</m:t>
                                </m:r>
                                <m:r>
                                  <m:rPr>
                                    <m:nor/>
                                  </m:rPr>
                                  <a:rPr lang="sr-Latn-RS" sz="2000" b="0" i="1" baseline="-25000" dirty="0" smtClean="0"/>
                                  <m:t>0</m:t>
                                </m:r>
                                <m:r>
                                  <m:rPr>
                                    <m:nor/>
                                  </m:rPr>
                                  <a:rPr lang="sr-Latn-RS" sz="2000" b="0" i="1" dirty="0" smtClean="0"/>
                                  <m:t>C</m:t>
                                </m:r>
                                <m:r>
                                  <m:rPr>
                                    <m:nor/>
                                  </m:rPr>
                                  <a:rPr lang="sr-Latn-RS" sz="2000" b="0" i="1" baseline="-25000" dirty="0" smtClean="0"/>
                                  <m:t>1</m:t>
                                </m:r>
                              </m:num>
                              <m:den>
                                <m:r>
                                  <m:rPr>
                                    <m:nor/>
                                  </m:rPr>
                                  <a:rPr lang="sr-Latn-RS" sz="2000" dirty="0"/>
                                  <m:t>C</m:t>
                                </m:r>
                                <m:r>
                                  <m:rPr>
                                    <m:nor/>
                                  </m:rPr>
                                  <a:rPr lang="sr-Latn-RS" sz="2000" i="1" baseline="-25000" dirty="0"/>
                                  <m:t>0</m:t>
                                </m:r>
                                <m:r>
                                  <m:rPr>
                                    <m:nor/>
                                  </m:rPr>
                                  <a:rPr lang="sr-Latn-RS" sz="2000" b="0" i="1" dirty="0" smtClean="0"/>
                                  <m:t>+</m:t>
                                </m:r>
                                <m:r>
                                  <m:rPr>
                                    <m:nor/>
                                  </m:rPr>
                                  <a:rPr lang="sr-Latn-RS" sz="2000" i="1" dirty="0"/>
                                  <m:t>C</m:t>
                                </m:r>
                                <m:r>
                                  <m:rPr>
                                    <m:nor/>
                                  </m:rPr>
                                  <a:rPr lang="sr-Latn-RS" sz="2000" i="1" baseline="-25000" dirty="0"/>
                                  <m:t>1</m:t>
                                </m:r>
                              </m:den>
                            </m:f>
                          </m:e>
                        </m:rad>
                      </m:den>
                    </m:f>
                  </m:oMath>
                </a14:m>
                <a:endParaRPr lang="sr-Latn-RS" sz="2000"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480905" y="1447800"/>
                <a:ext cx="6758095" cy="2319033"/>
              </a:xfrm>
              <a:blipFill>
                <a:blip r:embed="rId4"/>
                <a:stretch>
                  <a:fillRect l="-2164" t="-3158" b="-526"/>
                </a:stretch>
              </a:blipFill>
            </p:spPr>
            <p:txBody>
              <a:bodyPr/>
              <a:lstStyle/>
              <a:p>
                <a:r>
                  <a:rPr lang="en-US">
                    <a:noFill/>
                  </a:rPr>
                  <a:t> </a:t>
                </a:r>
              </a:p>
            </p:txBody>
          </p:sp>
        </mc:Fallback>
      </mc:AlternateContent>
      <p:cxnSp>
        <p:nvCxnSpPr>
          <p:cNvPr id="6" name="Straight Arrow Connector 5"/>
          <p:cNvCxnSpPr/>
          <p:nvPr/>
        </p:nvCxnSpPr>
        <p:spPr>
          <a:xfrm>
            <a:off x="10591800" y="5181600"/>
            <a:ext cx="381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34599" y="5494754"/>
            <a:ext cx="2438401" cy="338554"/>
          </a:xfrm>
          <a:prstGeom prst="rect">
            <a:avLst/>
          </a:prstGeom>
          <a:noFill/>
        </p:spPr>
        <p:txBody>
          <a:bodyPr wrap="square" rtlCol="0">
            <a:spAutoFit/>
          </a:bodyPr>
          <a:lstStyle/>
          <a:p>
            <a:r>
              <a:rPr lang="sr-Latn-RS" sz="1600" dirty="0">
                <a:solidFill>
                  <a:schemeClr val="tx2">
                    <a:lumMod val="60000"/>
                    <a:lumOff val="40000"/>
                  </a:schemeClr>
                </a:solidFill>
              </a:rPr>
              <a:t>Vrlo malo (parazitno)</a:t>
            </a:r>
            <a:endParaRPr lang="en-US" sz="1600" dirty="0">
              <a:solidFill>
                <a:schemeClr val="tx2">
                  <a:lumMod val="60000"/>
                  <a:lumOff val="40000"/>
                </a:schemeClr>
              </a:solidFill>
            </a:endParaRPr>
          </a:p>
        </p:txBody>
      </p:sp>
      <p:sp>
        <p:nvSpPr>
          <p:cNvPr id="9" name="TextBox 8"/>
          <p:cNvSpPr txBox="1"/>
          <p:nvPr/>
        </p:nvSpPr>
        <p:spPr>
          <a:xfrm>
            <a:off x="4996100" y="5615764"/>
            <a:ext cx="3195399" cy="1477328"/>
          </a:xfrm>
          <a:prstGeom prst="rect">
            <a:avLst/>
          </a:prstGeom>
          <a:noFill/>
        </p:spPr>
        <p:txBody>
          <a:bodyPr wrap="square" rtlCol="0">
            <a:spAutoFit/>
          </a:bodyPr>
          <a:lstStyle/>
          <a:p>
            <a:r>
              <a:rPr lang="sr-Latn-RS" dirty="0">
                <a:latin typeface="+mn-lt"/>
              </a:rPr>
              <a:t>Kristal može da se priključi u kolo i kao induktivnost i kao kapacitivnost u zavisnosti na kojoj frekvenciji se koristi</a:t>
            </a:r>
            <a:endParaRPr lang="en-US" dirty="0">
              <a:latin typeface="+mn-lt"/>
            </a:endParaRPr>
          </a:p>
          <a:p>
            <a:endParaRPr lang="en-US" dirty="0"/>
          </a:p>
        </p:txBody>
      </p:sp>
    </p:spTree>
    <p:extLst>
      <p:ext uri="{BB962C8B-B14F-4D97-AF65-F5344CB8AC3E}">
        <p14:creationId xmlns:p14="http://schemas.microsoft.com/office/powerpoint/2010/main" val="2903095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sr-Latn-RS" dirty="0"/>
              <a:t>Pirsov oscilator</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135" t="8585" r="22840" b="17808"/>
          <a:stretch/>
        </p:blipFill>
        <p:spPr>
          <a:xfrm>
            <a:off x="2514600" y="2763575"/>
            <a:ext cx="7162800" cy="4094426"/>
          </a:xfrm>
          <a:prstGeom prst="rect">
            <a:avLst/>
          </a:prstGeom>
        </p:spPr>
      </p:pic>
      <p:sp>
        <p:nvSpPr>
          <p:cNvPr id="3" name="Text Placeholder 2"/>
          <p:cNvSpPr>
            <a:spLocks noGrp="1"/>
          </p:cNvSpPr>
          <p:nvPr>
            <p:ph type="body" idx="1"/>
          </p:nvPr>
        </p:nvSpPr>
        <p:spPr>
          <a:xfrm>
            <a:off x="480906" y="1470913"/>
            <a:ext cx="10887380" cy="1292662"/>
          </a:xfrm>
        </p:spPr>
        <p:txBody>
          <a:bodyPr/>
          <a:lstStyle/>
          <a:p>
            <a:pPr marL="457200" indent="-457200">
              <a:buFont typeface="Arial" panose="020B0604020202020204" pitchFamily="34" charset="0"/>
              <a:buChar char="•"/>
            </a:pPr>
            <a:r>
              <a:rPr lang="sr-Latn-RS" dirty="0"/>
              <a:t>Predstavlja jednu od varijanti Kolpicovog oscilatora s tim što</a:t>
            </a:r>
            <a:r>
              <a:rPr lang="en-US" dirty="0"/>
              <a:t> </a:t>
            </a:r>
            <a:r>
              <a:rPr lang="en-US" dirty="0" err="1"/>
              <a:t>kristal</a:t>
            </a:r>
            <a:r>
              <a:rPr lang="en-US" spc="-80" dirty="0"/>
              <a:t> </a:t>
            </a:r>
            <a:r>
              <a:rPr lang="en-US" dirty="0" err="1"/>
              <a:t>kvarca</a:t>
            </a:r>
            <a:r>
              <a:rPr lang="en-US" spc="-85" dirty="0"/>
              <a:t> </a:t>
            </a:r>
            <a:r>
              <a:rPr lang="en-US" dirty="0" err="1"/>
              <a:t>zamenjuje</a:t>
            </a:r>
            <a:r>
              <a:rPr lang="en-US" spc="-60" dirty="0"/>
              <a:t> </a:t>
            </a:r>
            <a:r>
              <a:rPr lang="en-US" dirty="0" err="1"/>
              <a:t>kalem</a:t>
            </a:r>
            <a:r>
              <a:rPr lang="en-US" dirty="0"/>
              <a:t>,</a:t>
            </a:r>
            <a:r>
              <a:rPr lang="en-US" spc="-75" dirty="0"/>
              <a:t> </a:t>
            </a:r>
            <a:r>
              <a:rPr lang="en-US" dirty="0" err="1"/>
              <a:t>tako</a:t>
            </a:r>
            <a:r>
              <a:rPr lang="en-US" spc="-80" dirty="0"/>
              <a:t> </a:t>
            </a:r>
            <a:r>
              <a:rPr lang="en-US" dirty="0"/>
              <a:t>da</a:t>
            </a:r>
            <a:r>
              <a:rPr lang="en-US" spc="-75" dirty="0"/>
              <a:t> </a:t>
            </a:r>
            <a:r>
              <a:rPr lang="sr-Latn-RS" spc="-25" dirty="0"/>
              <a:t>j</a:t>
            </a:r>
            <a:r>
              <a:rPr lang="en-US" spc="-25" dirty="0"/>
              <a:t>e </a:t>
            </a:r>
            <a:r>
              <a:rPr lang="en-US" dirty="0" err="1"/>
              <a:t>frekvencija</a:t>
            </a:r>
            <a:r>
              <a:rPr lang="en-US" spc="-190" dirty="0"/>
              <a:t> </a:t>
            </a:r>
            <a:r>
              <a:rPr lang="en-US" dirty="0" err="1"/>
              <a:t>oscilovanja</a:t>
            </a:r>
            <a:r>
              <a:rPr lang="en-US" spc="-95" dirty="0"/>
              <a:t> </a:t>
            </a:r>
            <a:r>
              <a:rPr lang="sr-Latn-RS" dirty="0"/>
              <a:t>različita od </a:t>
            </a:r>
            <a:r>
              <a:rPr lang="en-US" dirty="0" err="1"/>
              <a:t>rezonantnih</a:t>
            </a:r>
            <a:r>
              <a:rPr lang="en-US" spc="-80" dirty="0"/>
              <a:t> </a:t>
            </a:r>
            <a:r>
              <a:rPr lang="en-US" spc="-10" dirty="0" err="1"/>
              <a:t>frekvencija</a:t>
            </a:r>
            <a:r>
              <a:rPr lang="sr-Latn-RS" spc="-10" dirty="0"/>
              <a:t> kvarca</a:t>
            </a:r>
            <a:r>
              <a:rPr lang="en-US" spc="-10" dirty="0"/>
              <a:t>. </a:t>
            </a:r>
            <a:endParaRPr lang="en-US" dirty="0"/>
          </a:p>
        </p:txBody>
      </p:sp>
    </p:spTree>
    <p:extLst>
      <p:ext uri="{BB962C8B-B14F-4D97-AF65-F5344CB8AC3E}">
        <p14:creationId xmlns:p14="http://schemas.microsoft.com/office/powerpoint/2010/main" val="309453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sr-Latn-RS" dirty="0"/>
              <a:t>Uvod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730744"/>
            <a:ext cx="6629400" cy="3127256"/>
          </a:xfrm>
          <a:prstGeom prst="rect">
            <a:avLst/>
          </a:prstGeom>
        </p:spPr>
      </p:pic>
      <p:sp>
        <p:nvSpPr>
          <p:cNvPr id="3" name="Text Placeholder 2"/>
          <p:cNvSpPr>
            <a:spLocks noGrp="1"/>
          </p:cNvSpPr>
          <p:nvPr>
            <p:ph type="body" idx="1"/>
          </p:nvPr>
        </p:nvSpPr>
        <p:spPr>
          <a:xfrm>
            <a:off x="967620" y="1470913"/>
            <a:ext cx="10400665" cy="4598695"/>
          </a:xfrm>
        </p:spPr>
        <p:txBody>
          <a:bodyPr/>
          <a:lstStyle/>
          <a:p>
            <a:pPr marL="457200" indent="-457200">
              <a:buFont typeface="Arial" panose="020B0604020202020204" pitchFamily="34" charset="0"/>
              <a:buChar char="•"/>
            </a:pPr>
            <a:r>
              <a:rPr lang="en-US" dirty="0" err="1"/>
              <a:t>Oscilatori</a:t>
            </a:r>
            <a:r>
              <a:rPr lang="en-US" dirty="0"/>
              <a:t> </a:t>
            </a:r>
            <a:r>
              <a:rPr lang="en-US" dirty="0" err="1"/>
              <a:t>su</a:t>
            </a:r>
            <a:r>
              <a:rPr lang="en-US" dirty="0"/>
              <a:t> kola </a:t>
            </a:r>
            <a:r>
              <a:rPr lang="en-US" dirty="0" err="1"/>
              <a:t>koja</a:t>
            </a:r>
            <a:r>
              <a:rPr lang="en-US" dirty="0"/>
              <a:t> </a:t>
            </a:r>
            <a:r>
              <a:rPr lang="en-US" dirty="0" err="1"/>
              <a:t>na</a:t>
            </a:r>
            <a:r>
              <a:rPr lang="en-US" dirty="0"/>
              <a:t> </a:t>
            </a:r>
            <a:r>
              <a:rPr lang="en-US" dirty="0" err="1"/>
              <a:t>izlazu</a:t>
            </a:r>
            <a:r>
              <a:rPr lang="en-US" dirty="0"/>
              <a:t> </a:t>
            </a:r>
            <a:r>
              <a:rPr lang="en-US" dirty="0" err="1"/>
              <a:t>generi</a:t>
            </a:r>
            <a:r>
              <a:rPr lang="sr-Latn-RS" dirty="0"/>
              <a:t>šu vremenski promenljiv signal u odsustvu vremenski promenljive pobude.</a:t>
            </a:r>
          </a:p>
          <a:p>
            <a:pPr marL="354965" indent="-342265">
              <a:lnSpc>
                <a:spcPct val="100000"/>
              </a:lnSpc>
              <a:spcBef>
                <a:spcPts val="100"/>
              </a:spcBef>
              <a:buFont typeface="Arial MT"/>
              <a:buChar char="•"/>
              <a:tabLst>
                <a:tab pos="354965" algn="l"/>
              </a:tabLst>
            </a:pPr>
            <a:r>
              <a:rPr lang="en-US" dirty="0" err="1"/>
              <a:t>Generisan</a:t>
            </a:r>
            <a:r>
              <a:rPr lang="en-US" spc="-100" dirty="0"/>
              <a:t> </a:t>
            </a:r>
            <a:r>
              <a:rPr lang="en-US" dirty="0"/>
              <a:t>signal</a:t>
            </a:r>
            <a:r>
              <a:rPr lang="en-US" spc="-50" dirty="0"/>
              <a:t> </a:t>
            </a:r>
            <a:r>
              <a:rPr lang="en-US" dirty="0" err="1"/>
              <a:t>može</a:t>
            </a:r>
            <a:r>
              <a:rPr lang="en-US" dirty="0"/>
              <a:t> </a:t>
            </a:r>
            <a:r>
              <a:rPr lang="en-US" dirty="0" err="1"/>
              <a:t>biti</a:t>
            </a:r>
            <a:r>
              <a:rPr lang="en-US" spc="-65" dirty="0"/>
              <a:t> </a:t>
            </a:r>
            <a:r>
              <a:rPr lang="en-US" spc="-100" dirty="0" err="1"/>
              <a:t>prostoperiodičan</a:t>
            </a:r>
            <a:r>
              <a:rPr lang="en-US" spc="-55" dirty="0"/>
              <a:t> </a:t>
            </a:r>
            <a:r>
              <a:rPr lang="en-US" spc="-25" dirty="0" err="1"/>
              <a:t>ili</a:t>
            </a:r>
            <a:endParaRPr lang="en-US" dirty="0"/>
          </a:p>
          <a:p>
            <a:pPr marL="355600">
              <a:lnSpc>
                <a:spcPct val="100000"/>
              </a:lnSpc>
            </a:pPr>
            <a:r>
              <a:rPr lang="en-US" spc="-114" dirty="0" err="1"/>
              <a:t>složenoperiodičan</a:t>
            </a:r>
            <a:r>
              <a:rPr lang="en-US" spc="-114" dirty="0"/>
              <a:t>.</a:t>
            </a:r>
            <a:endParaRPr lang="sr-Latn-RS" dirty="0"/>
          </a:p>
          <a:p>
            <a:pPr marL="457200" indent="-457200">
              <a:buFont typeface="Arial" panose="020B0604020202020204" pitchFamily="34" charset="0"/>
              <a:buChar char="•"/>
            </a:pPr>
            <a:r>
              <a:rPr lang="sr-Latn-RS" dirty="0"/>
              <a:t>Prema obliku signala koji generišu oscilatori mogu biti:</a:t>
            </a:r>
          </a:p>
          <a:p>
            <a:pPr marL="971550" lvl="1" indent="-514350">
              <a:buFont typeface="+mj-lt"/>
              <a:buAutoNum type="arabicPeriod"/>
            </a:pPr>
            <a:r>
              <a:rPr lang="sr-Latn-RS" sz="2400" dirty="0"/>
              <a:t>Oscilatori prostoperiodičnih oscilacija (linearni oscilatori)</a:t>
            </a:r>
          </a:p>
          <a:p>
            <a:pPr marL="971550" lvl="1" indent="-514350">
              <a:buFont typeface="+mj-lt"/>
              <a:buAutoNum type="arabicPeriod"/>
            </a:pPr>
            <a:r>
              <a:rPr lang="sr-Latn-RS" sz="2400" dirty="0"/>
              <a:t>Relaksacioni oscilatori</a:t>
            </a:r>
            <a:br>
              <a:rPr lang="sr-Latn-RS" sz="2400" dirty="0"/>
            </a:br>
            <a:r>
              <a:rPr lang="sr-Latn-RS" sz="2400" dirty="0"/>
              <a:t>(generišu pravougaone i </a:t>
            </a:r>
            <a:br>
              <a:rPr lang="sr-Latn-RS" sz="2400" dirty="0"/>
            </a:br>
            <a:r>
              <a:rPr lang="sr-Latn-RS" sz="2400" dirty="0"/>
              <a:t>testeraste talasne oblike)</a:t>
            </a:r>
          </a:p>
          <a:p>
            <a:pPr marL="514350" indent="-514350">
              <a:buFont typeface="Arial" panose="020B0604020202020204" pitchFamily="34" charset="0"/>
              <a:buChar char="•"/>
            </a:pPr>
            <a:endParaRPr lang="sr-Latn-RS" sz="3400" dirty="0"/>
          </a:p>
          <a:p>
            <a:endParaRPr lang="en-US" dirty="0"/>
          </a:p>
        </p:txBody>
      </p:sp>
    </p:spTree>
    <p:extLst>
      <p:ext uri="{BB962C8B-B14F-4D97-AF65-F5344CB8AC3E}">
        <p14:creationId xmlns:p14="http://schemas.microsoft.com/office/powerpoint/2010/main" val="2041522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51AA-DEF6-47D8-BCAE-9A504A57FC1C}"/>
              </a:ext>
            </a:extLst>
          </p:cNvPr>
          <p:cNvSpPr>
            <a:spLocks noGrp="1"/>
          </p:cNvSpPr>
          <p:nvPr>
            <p:ph type="title"/>
          </p:nvPr>
        </p:nvSpPr>
        <p:spPr>
          <a:xfrm>
            <a:off x="480905" y="323976"/>
            <a:ext cx="7310120" cy="492443"/>
          </a:xfrm>
        </p:spPr>
        <p:txBody>
          <a:bodyPr/>
          <a:lstStyle/>
          <a:p>
            <a:r>
              <a:rPr lang="en-US" dirty="0"/>
              <a:t>RC </a:t>
            </a:r>
            <a:r>
              <a:rPr lang="en-US" dirty="0" err="1"/>
              <a:t>oscilatori</a:t>
            </a:r>
            <a:endParaRPr lang="en-US" dirty="0"/>
          </a:p>
        </p:txBody>
      </p:sp>
      <p:sp>
        <p:nvSpPr>
          <p:cNvPr id="3" name="Text Placeholder 2">
            <a:extLst>
              <a:ext uri="{FF2B5EF4-FFF2-40B4-BE49-F238E27FC236}">
                <a16:creationId xmlns:a16="http://schemas.microsoft.com/office/drawing/2014/main" id="{48BB9F06-142C-4C2C-8FF1-08DA011B0208}"/>
              </a:ext>
            </a:extLst>
          </p:cNvPr>
          <p:cNvSpPr>
            <a:spLocks noGrp="1"/>
          </p:cNvSpPr>
          <p:nvPr>
            <p:ph type="body" idx="1"/>
          </p:nvPr>
        </p:nvSpPr>
        <p:spPr>
          <a:xfrm>
            <a:off x="967620" y="1470913"/>
            <a:ext cx="10400665" cy="3016210"/>
          </a:xfrm>
        </p:spPr>
        <p:txBody>
          <a:bodyPr/>
          <a:lstStyle/>
          <a:p>
            <a:r>
              <a:rPr lang="sr-Latn-RS" dirty="0"/>
              <a:t>Ovo je jedna grupa oscilatora po podeli p</a:t>
            </a:r>
            <a:r>
              <a:rPr lang="en-US" dirty="0" err="1"/>
              <a:t>rema</a:t>
            </a:r>
            <a:r>
              <a:rPr lang="en-US" dirty="0"/>
              <a:t> n</a:t>
            </a:r>
            <a:r>
              <a:rPr lang="sr-Latn-RS" dirty="0" err="1"/>
              <a:t>ačinu</a:t>
            </a:r>
            <a:r>
              <a:rPr lang="sr-Latn-RS" dirty="0"/>
              <a:t> </a:t>
            </a:r>
            <a:r>
              <a:rPr lang="sr-Latn-RS" dirty="0" err="1"/>
              <a:t>ralizacije</a:t>
            </a:r>
            <a:r>
              <a:rPr lang="sr-Latn-RS" dirty="0"/>
              <a:t> kola povratne sprege.</a:t>
            </a:r>
          </a:p>
          <a:p>
            <a:r>
              <a:rPr lang="sr-Latn-RS" dirty="0"/>
              <a:t>Najvažnije predstavnici RC oscilatora su:</a:t>
            </a:r>
          </a:p>
          <a:p>
            <a:endParaRPr lang="sr-Latn-RS" dirty="0"/>
          </a:p>
          <a:p>
            <a:pPr marL="457200" indent="-457200">
              <a:buFont typeface="Arial" panose="020B0604020202020204" pitchFamily="34" charset="0"/>
              <a:buChar char="•"/>
            </a:pPr>
            <a:r>
              <a:rPr lang="sr-Latn-RS" dirty="0"/>
              <a:t>Oscilator sa </a:t>
            </a:r>
            <a:r>
              <a:rPr lang="sr-Latn-RS" dirty="0" err="1"/>
              <a:t>Wien</a:t>
            </a:r>
            <a:r>
              <a:rPr lang="sr-Latn-RS" dirty="0"/>
              <a:t>-ovim mostom</a:t>
            </a:r>
          </a:p>
          <a:p>
            <a:pPr marL="457200" indent="-457200">
              <a:buFont typeface="Arial" panose="020B0604020202020204" pitchFamily="34" charset="0"/>
              <a:buChar char="•"/>
            </a:pPr>
            <a:r>
              <a:rPr lang="sr-Latn-RS" dirty="0"/>
              <a:t>Oscilator faznog </a:t>
            </a:r>
            <a:r>
              <a:rPr lang="sr-Latn-RS" dirty="0" err="1"/>
              <a:t>pomeraja</a:t>
            </a:r>
            <a:endParaRPr lang="sr-Latn-RS" dirty="0"/>
          </a:p>
          <a:p>
            <a:pPr marL="457200" indent="-457200">
              <a:buFont typeface="Arial" panose="020B0604020202020204" pitchFamily="34" charset="0"/>
              <a:buChar char="•"/>
            </a:pPr>
            <a:r>
              <a:rPr lang="sr-Latn-RS" dirty="0"/>
              <a:t>Oscilator sa dvostrukim T-mostom</a:t>
            </a:r>
            <a:endParaRPr lang="en-US" dirty="0"/>
          </a:p>
        </p:txBody>
      </p:sp>
    </p:spTree>
    <p:extLst>
      <p:ext uri="{BB962C8B-B14F-4D97-AF65-F5344CB8AC3E}">
        <p14:creationId xmlns:p14="http://schemas.microsoft.com/office/powerpoint/2010/main" val="174745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219200"/>
            <a:ext cx="8686800" cy="5415161"/>
          </a:xfrm>
          <a:prstGeom prst="rect">
            <a:avLst/>
          </a:prstGeom>
        </p:spPr>
      </p:pic>
      <p:sp>
        <p:nvSpPr>
          <p:cNvPr id="2" name="Title 1"/>
          <p:cNvSpPr>
            <a:spLocks noGrp="1"/>
          </p:cNvSpPr>
          <p:nvPr>
            <p:ph type="title"/>
          </p:nvPr>
        </p:nvSpPr>
        <p:spPr>
          <a:xfrm>
            <a:off x="480905" y="323976"/>
            <a:ext cx="7310120" cy="492443"/>
          </a:xfrm>
        </p:spPr>
        <p:txBody>
          <a:bodyPr/>
          <a:lstStyle/>
          <a:p>
            <a:r>
              <a:rPr lang="en-US" dirty="0" err="1"/>
              <a:t>Oscilator</a:t>
            </a:r>
            <a:r>
              <a:rPr lang="en-US" spc="-55" dirty="0"/>
              <a:t> </a:t>
            </a:r>
            <a:r>
              <a:rPr lang="en-US" dirty="0" err="1"/>
              <a:t>sa</a:t>
            </a:r>
            <a:r>
              <a:rPr lang="en-US" spc="-40" dirty="0"/>
              <a:t> </a:t>
            </a:r>
            <a:r>
              <a:rPr lang="en-US" dirty="0" err="1"/>
              <a:t>Vinovim</a:t>
            </a:r>
            <a:r>
              <a:rPr lang="en-US" spc="-50" dirty="0"/>
              <a:t> </a:t>
            </a:r>
            <a:r>
              <a:rPr lang="en-US" spc="-10" dirty="0" err="1"/>
              <a:t>mostom</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304800" y="1470912"/>
                <a:ext cx="6400801" cy="3877985"/>
              </a:xfrm>
            </p:spPr>
            <p:txBody>
              <a:bodyPr/>
              <a:lstStyle/>
              <a:p>
                <a:pPr marL="457200" indent="-457200">
                  <a:buFont typeface="Arial" panose="020B0604020202020204" pitchFamily="34" charset="0"/>
                  <a:buChar char="•"/>
                </a:pPr>
                <a:r>
                  <a:rPr lang="sr-Latn-RS" dirty="0"/>
                  <a:t>Kolo osnovnog pojačavača (A) je </a:t>
                </a:r>
                <a:r>
                  <a:rPr lang="sr-Latn-RS" dirty="0" err="1"/>
                  <a:t>invertujući</a:t>
                </a:r>
                <a:r>
                  <a:rPr lang="sr-Latn-RS" dirty="0"/>
                  <a:t> pojačavač</a:t>
                </a:r>
              </a:p>
              <a:p>
                <a:pPr marL="457200" indent="-457200">
                  <a:buFont typeface="Arial" panose="020B0604020202020204" pitchFamily="34" charset="0"/>
                  <a:buChar char="•"/>
                </a:pPr>
                <a:r>
                  <a:rPr lang="sr-Latn-RS" dirty="0"/>
                  <a:t>Kolo reakcije (</a:t>
                </a:r>
                <a14:m>
                  <m:oMath xmlns:m="http://schemas.openxmlformats.org/officeDocument/2006/math">
                    <m:r>
                      <m:rPr>
                        <m:sty m:val="p"/>
                      </m:rPr>
                      <a:rPr lang="el-GR" i="1" smtClean="0">
                        <a:latin typeface="Cambria Math" panose="02040503050406030204" pitchFamily="18" charset="0"/>
                      </a:rPr>
                      <m:t>β</m:t>
                    </m:r>
                  </m:oMath>
                </a14:m>
                <a:r>
                  <a:rPr lang="sr-Latn-RS" dirty="0"/>
                  <a:t>) se sastoji iz dva RC kola (redno i paralelno)</a:t>
                </a:r>
              </a:p>
              <a:p>
                <a:pPr marL="457200" indent="-457200">
                  <a:buFont typeface="Arial" panose="020B0604020202020204" pitchFamily="34" charset="0"/>
                  <a:buChar char="•"/>
                </a:pPr>
                <a:r>
                  <a:rPr lang="sr-Latn-RS" dirty="0"/>
                  <a:t>Ima primenu u generatorima audio signala</a:t>
                </a:r>
              </a:p>
              <a:p>
                <a:pPr marL="457200" indent="-457200">
                  <a:buFont typeface="Arial" panose="020B0604020202020204" pitchFamily="34" charset="0"/>
                  <a:buChar char="•"/>
                </a:pPr>
                <a:r>
                  <a:rPr lang="sr-Latn-RS" dirty="0"/>
                  <a:t>Frekvencija oscilovanja se može podešavati promenljivim kondenzatorom ili potenciometrom.</a:t>
                </a: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304800" y="1470912"/>
                <a:ext cx="6400801" cy="3877985"/>
              </a:xfrm>
              <a:blipFill>
                <a:blip r:embed="rId3"/>
                <a:stretch>
                  <a:fillRect l="-3143" t="-2830" r="-2571"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753600" y="5181600"/>
                <a:ext cx="1467853" cy="61279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sr-Latn-RS" b="0" i="1" smtClean="0">
                          <a:latin typeface="Cambria Math" panose="02040503050406030204" pitchFamily="18" charset="0"/>
                        </a:rPr>
                        <m:t>𝑓</m:t>
                      </m:r>
                      <m:r>
                        <a:rPr lang="sr-Latn-RS" b="0" i="1" smtClean="0">
                          <a:latin typeface="Cambria Math" panose="02040503050406030204" pitchFamily="18" charset="0"/>
                        </a:rPr>
                        <m:t>=</m:t>
                      </m:r>
                      <m:f>
                        <m:fPr>
                          <m:ctrlPr>
                            <a:rPr lang="sr-Latn-RS" b="0" i="1" smtClean="0">
                              <a:latin typeface="Cambria Math" panose="02040503050406030204" pitchFamily="18" charset="0"/>
                            </a:rPr>
                          </m:ctrlPr>
                        </m:fPr>
                        <m:num>
                          <m:r>
                            <a:rPr lang="sr-Latn-RS" b="0" i="1" smtClean="0">
                              <a:latin typeface="Cambria Math" panose="02040503050406030204" pitchFamily="18" charset="0"/>
                            </a:rPr>
                            <m:t>1</m:t>
                          </m:r>
                        </m:num>
                        <m:den>
                          <m:r>
                            <a:rPr lang="sr-Latn-RS" b="0" i="1" smtClean="0">
                              <a:latin typeface="Cambria Math" panose="02040503050406030204" pitchFamily="18" charset="0"/>
                            </a:rPr>
                            <m:t>2</m:t>
                          </m:r>
                          <m:r>
                            <a:rPr lang="sr-Latn-RS" b="0" i="1" smtClean="0">
                              <a:latin typeface="Cambria Math" panose="02040503050406030204" pitchFamily="18" charset="0"/>
                              <a:ea typeface="Cambria Math" panose="02040503050406030204" pitchFamily="18" charset="0"/>
                            </a:rPr>
                            <m:t>𝜋</m:t>
                          </m:r>
                          <m:r>
                            <a:rPr lang="sr-Latn-RS" b="0" i="1" smtClean="0">
                              <a:latin typeface="Cambria Math" panose="02040503050406030204" pitchFamily="18" charset="0"/>
                              <a:ea typeface="Cambria Math" panose="02040503050406030204" pitchFamily="18" charset="0"/>
                            </a:rPr>
                            <m:t>𝑅𝐶</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9753600" y="5181600"/>
                <a:ext cx="1467853" cy="61279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2186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sr-Latn-RS" dirty="0"/>
              <a:t>Oscilator faznog pomeraja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67783"/>
            <a:ext cx="9011075" cy="5068729"/>
          </a:xfrm>
          <a:prstGeom prst="rect">
            <a:avLst/>
          </a:prstGeom>
        </p:spPr>
      </p:pic>
      <p:sp>
        <p:nvSpPr>
          <p:cNvPr id="3" name="Text Placeholder 2"/>
          <p:cNvSpPr>
            <a:spLocks noGrp="1"/>
          </p:cNvSpPr>
          <p:nvPr>
            <p:ph type="body" idx="1"/>
          </p:nvPr>
        </p:nvSpPr>
        <p:spPr>
          <a:xfrm>
            <a:off x="460852" y="1449910"/>
            <a:ext cx="5254148" cy="5601533"/>
          </a:xfrm>
        </p:spPr>
        <p:txBody>
          <a:bodyPr/>
          <a:lstStyle/>
          <a:p>
            <a:pPr marL="457200" indent="-457200">
              <a:buFont typeface="Arial" panose="020B0604020202020204" pitchFamily="34" charset="0"/>
              <a:buChar char="•"/>
            </a:pPr>
            <a:r>
              <a:rPr lang="en-US" dirty="0" err="1"/>
              <a:t>Oscilator</a:t>
            </a:r>
            <a:r>
              <a:rPr lang="en-US" spc="-80" dirty="0"/>
              <a:t> </a:t>
            </a:r>
            <a:r>
              <a:rPr lang="en-US" dirty="0" err="1"/>
              <a:t>sa</a:t>
            </a:r>
            <a:r>
              <a:rPr lang="en-US" spc="-70" dirty="0"/>
              <a:t> </a:t>
            </a:r>
            <a:r>
              <a:rPr lang="en-US" dirty="0" err="1"/>
              <a:t>faznim</a:t>
            </a:r>
            <a:r>
              <a:rPr lang="en-US" spc="-70" dirty="0"/>
              <a:t> </a:t>
            </a:r>
            <a:r>
              <a:rPr lang="en-US" spc="-10" dirty="0" err="1"/>
              <a:t>pomerajem</a:t>
            </a:r>
            <a:r>
              <a:rPr lang="en-US" spc="-10" dirty="0"/>
              <a:t> </a:t>
            </a:r>
            <a:r>
              <a:rPr lang="en-US" dirty="0"/>
              <a:t>se</a:t>
            </a:r>
            <a:r>
              <a:rPr lang="en-US" spc="-35" dirty="0"/>
              <a:t> </a:t>
            </a:r>
            <a:r>
              <a:rPr lang="en-US" dirty="0" err="1"/>
              <a:t>sastoji</a:t>
            </a:r>
            <a:r>
              <a:rPr lang="en-US" spc="-40" dirty="0"/>
              <a:t> </a:t>
            </a:r>
            <a:r>
              <a:rPr lang="en-US" dirty="0"/>
              <a:t>od</a:t>
            </a:r>
            <a:r>
              <a:rPr lang="en-US" spc="-30" dirty="0"/>
              <a:t> </a:t>
            </a:r>
            <a:r>
              <a:rPr lang="en-US" spc="-10" dirty="0" err="1"/>
              <a:t>invertujućeg</a:t>
            </a:r>
            <a:r>
              <a:rPr lang="en-US" spc="-10" dirty="0"/>
              <a:t> </a:t>
            </a:r>
            <a:r>
              <a:rPr lang="en-US" spc="-10" dirty="0" err="1"/>
              <a:t>pojačavača</a:t>
            </a:r>
            <a:r>
              <a:rPr lang="sr-Latn-RS" spc="-10" dirty="0"/>
              <a:t> </a:t>
            </a:r>
            <a:r>
              <a:rPr lang="sr-Latn-RS" spc="-290" dirty="0"/>
              <a:t>(A)</a:t>
            </a:r>
            <a:r>
              <a:rPr lang="en-US" dirty="0"/>
              <a:t> </a:t>
            </a:r>
            <a:r>
              <a:rPr lang="en-US" dirty="0" err="1"/>
              <a:t>i</a:t>
            </a:r>
            <a:r>
              <a:rPr lang="en-US" spc="-40" dirty="0"/>
              <a:t> </a:t>
            </a:r>
            <a:r>
              <a:rPr lang="sr-Latn-RS" spc="-40" dirty="0"/>
              <a:t>RC filtra </a:t>
            </a:r>
            <a:r>
              <a:rPr lang="sr-Latn-RS" dirty="0"/>
              <a:t>koji unosi fazni pomeraj od 180</a:t>
            </a:r>
            <a:r>
              <a:rPr lang="en-US" dirty="0"/>
              <a:t>°</a:t>
            </a:r>
            <a:r>
              <a:rPr lang="sr-Latn-RS" dirty="0"/>
              <a:t> na frekvenciji oscilovanja</a:t>
            </a:r>
            <a:r>
              <a:rPr lang="en-US" spc="-10" dirty="0"/>
              <a:t>.</a:t>
            </a:r>
            <a:endParaRPr lang="sr-Latn-RS" spc="-10" dirty="0"/>
          </a:p>
          <a:p>
            <a:pPr marL="457200" indent="-457200">
              <a:buFont typeface="Arial" panose="020B0604020202020204" pitchFamily="34" charset="0"/>
              <a:buChar char="•"/>
            </a:pPr>
            <a:r>
              <a:rPr lang="sr-Latn-RS" spc="-10" dirty="0"/>
              <a:t>Filtri su najčešće tri kaskadne RC mreže (R</a:t>
            </a:r>
            <a:r>
              <a:rPr lang="sr-Latn-RS" spc="-10" baseline="-25000" dirty="0"/>
              <a:t>1</a:t>
            </a:r>
            <a:r>
              <a:rPr lang="sr-Latn-RS" spc="-10" dirty="0"/>
              <a:t>C</a:t>
            </a:r>
            <a:r>
              <a:rPr lang="sr-Latn-RS" spc="-10" baseline="-25000" dirty="0"/>
              <a:t>1</a:t>
            </a:r>
            <a:r>
              <a:rPr lang="sr-Latn-RS" spc="-10" dirty="0"/>
              <a:t>,R</a:t>
            </a:r>
            <a:r>
              <a:rPr lang="sr-Latn-RS" spc="-10" baseline="-25000" dirty="0"/>
              <a:t>2</a:t>
            </a:r>
            <a:r>
              <a:rPr lang="sr-Latn-RS" spc="-10" dirty="0"/>
              <a:t>C</a:t>
            </a:r>
            <a:r>
              <a:rPr lang="sr-Latn-RS" spc="-10" baseline="-25000" dirty="0"/>
              <a:t>2</a:t>
            </a:r>
            <a:r>
              <a:rPr lang="sr-Latn-RS" spc="-10" dirty="0"/>
              <a:t> i R</a:t>
            </a:r>
            <a:r>
              <a:rPr lang="sr-Latn-RS" spc="-10" baseline="-25000" dirty="0"/>
              <a:t>3</a:t>
            </a:r>
            <a:r>
              <a:rPr lang="sr-Latn-RS" spc="-10" dirty="0"/>
              <a:t>C</a:t>
            </a:r>
            <a:r>
              <a:rPr lang="sr-Latn-RS" spc="-10" baseline="-25000" dirty="0"/>
              <a:t>3</a:t>
            </a:r>
            <a:r>
              <a:rPr lang="sr-Latn-RS" spc="-10" dirty="0"/>
              <a:t>)</a:t>
            </a:r>
          </a:p>
          <a:p>
            <a:pPr marL="457200" indent="-457200">
              <a:buFont typeface="Arial" panose="020B0604020202020204" pitchFamily="34" charset="0"/>
              <a:buChar char="•"/>
            </a:pPr>
            <a:r>
              <a:rPr lang="sr-Latn-RS" spc="-10" dirty="0"/>
              <a:t>Na frekvenciji oscilovanja svaki RC blok unosi fazni pomeraj od 60</a:t>
            </a:r>
            <a:r>
              <a:rPr lang="en-US" dirty="0"/>
              <a:t>°</a:t>
            </a:r>
            <a:r>
              <a:rPr lang="sr-Latn-RS" dirty="0"/>
              <a:t>.</a:t>
            </a:r>
            <a:r>
              <a:rPr lang="sr-Latn-RS" spc="-10" dirty="0"/>
              <a:t> </a:t>
            </a:r>
          </a:p>
          <a:p>
            <a:pPr marL="457200" indent="-457200">
              <a:buFont typeface="Arial" panose="020B0604020202020204" pitchFamily="34" charset="0"/>
              <a:buChar char="•"/>
            </a:pPr>
            <a:endParaRPr lang="en-US" dirty="0"/>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267724" y="5181600"/>
                <a:ext cx="1523301" cy="66460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sr-Latn-RS" b="0" i="1" smtClean="0">
                          <a:latin typeface="Cambria Math" panose="02040503050406030204" pitchFamily="18" charset="0"/>
                        </a:rPr>
                        <m:t>𝑓</m:t>
                      </m:r>
                      <m:r>
                        <a:rPr lang="sr-Latn-RS" b="0" i="1" smtClean="0">
                          <a:latin typeface="Cambria Math" panose="02040503050406030204" pitchFamily="18" charset="0"/>
                        </a:rPr>
                        <m:t>=</m:t>
                      </m:r>
                      <m:f>
                        <m:fPr>
                          <m:ctrlPr>
                            <a:rPr lang="sr-Latn-RS" b="0" i="1" smtClean="0">
                              <a:latin typeface="Cambria Math" panose="02040503050406030204" pitchFamily="18" charset="0"/>
                            </a:rPr>
                          </m:ctrlPr>
                        </m:fPr>
                        <m:num>
                          <m:r>
                            <a:rPr lang="sr-Latn-RS" b="0" i="1" smtClean="0">
                              <a:latin typeface="Cambria Math" panose="02040503050406030204" pitchFamily="18" charset="0"/>
                            </a:rPr>
                            <m:t>1</m:t>
                          </m:r>
                        </m:num>
                        <m:den>
                          <m:r>
                            <a:rPr lang="sr-Latn-RS" b="0" i="1" smtClean="0">
                              <a:latin typeface="Cambria Math" panose="02040503050406030204" pitchFamily="18" charset="0"/>
                            </a:rPr>
                            <m:t>2</m:t>
                          </m:r>
                          <m:r>
                            <a:rPr lang="sr-Latn-RS" b="0" i="1" smtClean="0">
                              <a:latin typeface="Cambria Math" panose="02040503050406030204" pitchFamily="18" charset="0"/>
                              <a:ea typeface="Cambria Math" panose="02040503050406030204" pitchFamily="18" charset="0"/>
                            </a:rPr>
                            <m:t>𝜋</m:t>
                          </m:r>
                          <m:r>
                            <a:rPr lang="sr-Latn-RS" b="0" i="1" smtClean="0">
                              <a:latin typeface="Cambria Math" panose="02040503050406030204" pitchFamily="18" charset="0"/>
                              <a:ea typeface="Cambria Math" panose="02040503050406030204" pitchFamily="18" charset="0"/>
                            </a:rPr>
                            <m:t>𝑅𝐶</m:t>
                          </m:r>
                          <m:rad>
                            <m:radPr>
                              <m:degHide m:val="on"/>
                              <m:ctrlPr>
                                <a:rPr lang="sr-Latn-RS" b="0" i="1" smtClean="0">
                                  <a:latin typeface="Cambria Math" panose="02040503050406030204" pitchFamily="18" charset="0"/>
                                  <a:ea typeface="Cambria Math" panose="02040503050406030204" pitchFamily="18" charset="0"/>
                                </a:rPr>
                              </m:ctrlPr>
                            </m:radPr>
                            <m:deg/>
                            <m:e>
                              <m:r>
                                <a:rPr lang="sr-Latn-RS" b="0" i="1" smtClean="0">
                                  <a:latin typeface="Cambria Math" panose="02040503050406030204" pitchFamily="18" charset="0"/>
                                  <a:ea typeface="Cambria Math" panose="02040503050406030204" pitchFamily="18" charset="0"/>
                                </a:rPr>
                                <m:t>6</m:t>
                              </m:r>
                            </m:e>
                          </m:rad>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267724" y="5181600"/>
                <a:ext cx="1523301" cy="664606"/>
              </a:xfrm>
              <a:prstGeom prst="rect">
                <a:avLst/>
              </a:prstGeom>
              <a:blipFill rotWithShape="0">
                <a:blip r:embed="rId3"/>
                <a:stretch>
                  <a:fillRect/>
                </a:stretch>
              </a:blipFill>
            </p:spPr>
            <p:txBody>
              <a:bodyPr/>
              <a:lstStyle/>
              <a:p>
                <a:r>
                  <a:rPr lang="en-US">
                    <a:noFill/>
                  </a:rPr>
                  <a:t> </a:t>
                </a:r>
              </a:p>
            </p:txBody>
          </p:sp>
        </mc:Fallback>
      </mc:AlternateContent>
      <p:sp>
        <p:nvSpPr>
          <p:cNvPr id="6" name="TextBox 5"/>
          <p:cNvSpPr txBox="1"/>
          <p:nvPr/>
        </p:nvSpPr>
        <p:spPr>
          <a:xfrm>
            <a:off x="9281353" y="2133600"/>
            <a:ext cx="381000" cy="338554"/>
          </a:xfrm>
          <a:prstGeom prst="rect">
            <a:avLst/>
          </a:prstGeom>
          <a:noFill/>
        </p:spPr>
        <p:txBody>
          <a:bodyPr wrap="square" rtlCol="0">
            <a:spAutoFit/>
          </a:bodyPr>
          <a:lstStyle/>
          <a:p>
            <a:r>
              <a:rPr lang="sr-Latn-RS" sz="1600" dirty="0"/>
              <a:t>2</a:t>
            </a:r>
            <a:endParaRPr lang="en-US" sz="1600" dirty="0"/>
          </a:p>
        </p:txBody>
      </p:sp>
    </p:spTree>
    <p:extLst>
      <p:ext uri="{BB962C8B-B14F-4D97-AF65-F5344CB8AC3E}">
        <p14:creationId xmlns:p14="http://schemas.microsoft.com/office/powerpoint/2010/main" val="4087793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55" r="20402" b="19749"/>
          <a:stretch/>
        </p:blipFill>
        <p:spPr>
          <a:xfrm>
            <a:off x="1447800" y="1299962"/>
            <a:ext cx="5410200" cy="4464050"/>
          </a:xfrm>
          <a:prstGeom prst="rect">
            <a:avLst/>
          </a:prstGeom>
        </p:spPr>
      </p:pic>
      <p:sp>
        <p:nvSpPr>
          <p:cNvPr id="2" name="Title 1"/>
          <p:cNvSpPr>
            <a:spLocks noGrp="1"/>
          </p:cNvSpPr>
          <p:nvPr>
            <p:ph type="title"/>
          </p:nvPr>
        </p:nvSpPr>
        <p:spPr>
          <a:xfrm>
            <a:off x="480905" y="323976"/>
            <a:ext cx="7310120" cy="492443"/>
          </a:xfrm>
        </p:spPr>
        <p:txBody>
          <a:bodyPr/>
          <a:lstStyle/>
          <a:p>
            <a:r>
              <a:rPr lang="sr-Latn-RS" dirty="0"/>
              <a:t>Oscilator sa dvostrukim T mostom</a:t>
            </a:r>
            <a:endParaRPr lang="en-US" dirty="0"/>
          </a:p>
        </p:txBody>
      </p:sp>
      <p:sp>
        <p:nvSpPr>
          <p:cNvPr id="3" name="Text Placeholder 2"/>
          <p:cNvSpPr>
            <a:spLocks noGrp="1"/>
          </p:cNvSpPr>
          <p:nvPr>
            <p:ph type="body" idx="1"/>
          </p:nvPr>
        </p:nvSpPr>
        <p:spPr>
          <a:xfrm>
            <a:off x="343535" y="5507230"/>
            <a:ext cx="10400665" cy="1292662"/>
          </a:xfrm>
        </p:spPr>
        <p:txBody>
          <a:bodyPr/>
          <a:lstStyle/>
          <a:p>
            <a:r>
              <a:rPr lang="sr-Latn-RS" dirty="0"/>
              <a:t> Prikazana je prenosna funkcija </a:t>
            </a:r>
            <a:r>
              <a:rPr lang="sr-Latn-RS" dirty="0" err="1"/>
              <a:t>filtra</a:t>
            </a:r>
            <a:r>
              <a:rPr lang="sr-Latn-RS" dirty="0"/>
              <a:t> </a:t>
            </a:r>
            <a:r>
              <a:rPr lang="sr-Latn-RS" dirty="0" err="1"/>
              <a:t>potisnika</a:t>
            </a:r>
            <a:r>
              <a:rPr lang="sr-Latn-RS" dirty="0"/>
              <a:t> frekvencije (</a:t>
            </a:r>
            <a:r>
              <a:rPr lang="sr-Latn-RS" dirty="0" err="1"/>
              <a:t>notch</a:t>
            </a:r>
            <a:r>
              <a:rPr lang="sr-Latn-RS" dirty="0"/>
              <a:t>)</a:t>
            </a:r>
          </a:p>
          <a:p>
            <a:r>
              <a:rPr lang="sr-Latn-RS" dirty="0"/>
              <a:t>Jedan T most radi NF filtriranje, drugi T most radi VF filtriranje.</a:t>
            </a:r>
          </a:p>
          <a:p>
            <a:r>
              <a:rPr lang="sr-Latn-RS" dirty="0"/>
              <a:t>Najčešće primena je za potiskivanje smetnji mreže (50Hz)</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732" t="14034" r="22222" b="24562"/>
          <a:stretch/>
        </p:blipFill>
        <p:spPr>
          <a:xfrm>
            <a:off x="7382592" y="1530994"/>
            <a:ext cx="4019975" cy="2667000"/>
          </a:xfrm>
          <a:prstGeom prst="rect">
            <a:avLst/>
          </a:prstGeom>
        </p:spPr>
      </p:pic>
      <p:sp>
        <p:nvSpPr>
          <p:cNvPr id="6" name="TextBox 5"/>
          <p:cNvSpPr txBox="1"/>
          <p:nvPr/>
        </p:nvSpPr>
        <p:spPr>
          <a:xfrm>
            <a:off x="2286000" y="2286000"/>
            <a:ext cx="479618" cy="369332"/>
          </a:xfrm>
          <a:prstGeom prst="rect">
            <a:avLst/>
          </a:prstGeom>
          <a:noFill/>
        </p:spPr>
        <p:txBody>
          <a:bodyPr wrap="none" rtlCol="0">
            <a:spAutoFit/>
          </a:bodyPr>
          <a:lstStyle/>
          <a:p>
            <a:r>
              <a:rPr lang="sr-Latn-RS" dirty="0"/>
              <a:t>R3</a:t>
            </a:r>
            <a:endParaRPr lang="en-US" dirty="0"/>
          </a:p>
        </p:txBody>
      </p:sp>
      <p:sp>
        <p:nvSpPr>
          <p:cNvPr id="7" name="TextBox 6"/>
          <p:cNvSpPr txBox="1"/>
          <p:nvPr/>
        </p:nvSpPr>
        <p:spPr>
          <a:xfrm>
            <a:off x="2936068" y="2286000"/>
            <a:ext cx="479618" cy="369332"/>
          </a:xfrm>
          <a:prstGeom prst="rect">
            <a:avLst/>
          </a:prstGeom>
          <a:noFill/>
        </p:spPr>
        <p:txBody>
          <a:bodyPr wrap="none" rtlCol="0">
            <a:spAutoFit/>
          </a:bodyPr>
          <a:lstStyle/>
          <a:p>
            <a:r>
              <a:rPr lang="sr-Latn-RS" dirty="0"/>
              <a:t>R4</a:t>
            </a:r>
            <a:endParaRPr lang="en-US" dirty="0"/>
          </a:p>
        </p:txBody>
      </p:sp>
      <p:sp>
        <p:nvSpPr>
          <p:cNvPr id="8" name="TextBox 7"/>
          <p:cNvSpPr txBox="1"/>
          <p:nvPr/>
        </p:nvSpPr>
        <p:spPr>
          <a:xfrm>
            <a:off x="2852334" y="2864494"/>
            <a:ext cx="479618" cy="369332"/>
          </a:xfrm>
          <a:prstGeom prst="rect">
            <a:avLst/>
          </a:prstGeom>
          <a:noFill/>
        </p:spPr>
        <p:txBody>
          <a:bodyPr wrap="none" rtlCol="0">
            <a:spAutoFit/>
          </a:bodyPr>
          <a:lstStyle/>
          <a:p>
            <a:r>
              <a:rPr lang="sr-Latn-RS" dirty="0"/>
              <a:t>C1</a:t>
            </a:r>
            <a:endParaRPr lang="en-US" dirty="0"/>
          </a:p>
        </p:txBody>
      </p:sp>
      <p:sp>
        <p:nvSpPr>
          <p:cNvPr id="9" name="TextBox 8"/>
          <p:cNvSpPr txBox="1"/>
          <p:nvPr/>
        </p:nvSpPr>
        <p:spPr>
          <a:xfrm>
            <a:off x="2852334" y="3925815"/>
            <a:ext cx="479618" cy="369332"/>
          </a:xfrm>
          <a:prstGeom prst="rect">
            <a:avLst/>
          </a:prstGeom>
          <a:noFill/>
        </p:spPr>
        <p:txBody>
          <a:bodyPr wrap="none" rtlCol="0">
            <a:spAutoFit/>
          </a:bodyPr>
          <a:lstStyle/>
          <a:p>
            <a:r>
              <a:rPr lang="sr-Latn-RS" dirty="0"/>
              <a:t>R5</a:t>
            </a:r>
            <a:endParaRPr lang="en-US" dirty="0"/>
          </a:p>
        </p:txBody>
      </p:sp>
      <p:sp>
        <p:nvSpPr>
          <p:cNvPr id="10" name="TextBox 9"/>
          <p:cNvSpPr txBox="1"/>
          <p:nvPr/>
        </p:nvSpPr>
        <p:spPr>
          <a:xfrm>
            <a:off x="2318447" y="3338930"/>
            <a:ext cx="479618" cy="369332"/>
          </a:xfrm>
          <a:prstGeom prst="rect">
            <a:avLst/>
          </a:prstGeom>
          <a:noFill/>
        </p:spPr>
        <p:txBody>
          <a:bodyPr wrap="none" rtlCol="0">
            <a:spAutoFit/>
          </a:bodyPr>
          <a:lstStyle/>
          <a:p>
            <a:r>
              <a:rPr lang="sr-Latn-RS" dirty="0"/>
              <a:t>C2</a:t>
            </a:r>
            <a:endParaRPr lang="en-US" dirty="0"/>
          </a:p>
        </p:txBody>
      </p:sp>
      <p:sp>
        <p:nvSpPr>
          <p:cNvPr id="11" name="TextBox 10"/>
          <p:cNvSpPr txBox="1"/>
          <p:nvPr/>
        </p:nvSpPr>
        <p:spPr>
          <a:xfrm>
            <a:off x="2852334" y="3347321"/>
            <a:ext cx="479618" cy="369332"/>
          </a:xfrm>
          <a:prstGeom prst="rect">
            <a:avLst/>
          </a:prstGeom>
          <a:noFill/>
        </p:spPr>
        <p:txBody>
          <a:bodyPr wrap="none" rtlCol="0">
            <a:spAutoFit/>
          </a:bodyPr>
          <a:lstStyle/>
          <a:p>
            <a:r>
              <a:rPr lang="sr-Latn-RS" dirty="0"/>
              <a:t>C3</a:t>
            </a:r>
            <a:endParaRPr lang="en-US" dirty="0"/>
          </a:p>
        </p:txBody>
      </p:sp>
    </p:spTree>
    <p:extLst>
      <p:ext uri="{BB962C8B-B14F-4D97-AF65-F5344CB8AC3E}">
        <p14:creationId xmlns:p14="http://schemas.microsoft.com/office/powerpoint/2010/main" val="238087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sr-Latn-RS" dirty="0"/>
              <a:t>Uvod</a:t>
            </a:r>
            <a:endParaRPr lang="en-US" dirty="0"/>
          </a:p>
        </p:txBody>
      </p:sp>
      <p:sp>
        <p:nvSpPr>
          <p:cNvPr id="5" name="Rectangle 4"/>
          <p:cNvSpPr/>
          <p:nvPr/>
        </p:nvSpPr>
        <p:spPr>
          <a:xfrm>
            <a:off x="1295400" y="3953947"/>
            <a:ext cx="1295400" cy="4656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967620" y="1470913"/>
                <a:ext cx="10400665" cy="4416594"/>
              </a:xfrm>
            </p:spPr>
            <p:txBody>
              <a:bodyPr/>
              <a:lstStyle/>
              <a:p>
                <a:pPr marL="354965" indent="-342265">
                  <a:lnSpc>
                    <a:spcPct val="100000"/>
                  </a:lnSpc>
                  <a:spcBef>
                    <a:spcPts val="670"/>
                  </a:spcBef>
                  <a:buChar char="•"/>
                  <a:tabLst>
                    <a:tab pos="354965" algn="l"/>
                  </a:tabLst>
                </a:pPr>
                <a:r>
                  <a:rPr lang="en-US" dirty="0"/>
                  <a:t>Osiclatori</a:t>
                </a:r>
                <a:r>
                  <a:rPr lang="en-US" spc="-95" dirty="0"/>
                  <a:t> </a:t>
                </a:r>
                <a:r>
                  <a:rPr lang="en-US" dirty="0" err="1"/>
                  <a:t>su</a:t>
                </a:r>
                <a:r>
                  <a:rPr lang="en-US" spc="-85" dirty="0"/>
                  <a:t> </a:t>
                </a:r>
                <a:r>
                  <a:rPr lang="en-US" dirty="0"/>
                  <a:t>kola</a:t>
                </a:r>
                <a:r>
                  <a:rPr lang="en-US" spc="-80" dirty="0"/>
                  <a:t> </a:t>
                </a:r>
                <a:r>
                  <a:rPr lang="en-US" dirty="0" err="1"/>
                  <a:t>sa</a:t>
                </a:r>
                <a:r>
                  <a:rPr lang="en-US" spc="-90" dirty="0"/>
                  <a:t> </a:t>
                </a:r>
                <a:r>
                  <a:rPr lang="en-US" i="1" dirty="0" err="1">
                    <a:latin typeface="Arial"/>
                    <a:cs typeface="Arial"/>
                  </a:rPr>
                  <a:t>pozitivnom</a:t>
                </a:r>
                <a:r>
                  <a:rPr lang="en-US" i="1" spc="-80" dirty="0">
                    <a:latin typeface="Arial"/>
                    <a:cs typeface="Arial"/>
                  </a:rPr>
                  <a:t> </a:t>
                </a:r>
                <a:r>
                  <a:rPr lang="en-US" i="1" dirty="0" err="1">
                    <a:latin typeface="Arial"/>
                    <a:cs typeface="Arial"/>
                  </a:rPr>
                  <a:t>povratnom</a:t>
                </a:r>
                <a:r>
                  <a:rPr lang="en-US" i="1" spc="-75" dirty="0">
                    <a:latin typeface="Arial"/>
                    <a:cs typeface="Arial"/>
                  </a:rPr>
                  <a:t> </a:t>
                </a:r>
                <a:r>
                  <a:rPr lang="en-US" i="1" spc="-10" dirty="0" err="1">
                    <a:latin typeface="Arial"/>
                    <a:cs typeface="Arial"/>
                  </a:rPr>
                  <a:t>spregom</a:t>
                </a:r>
                <a:r>
                  <a:rPr lang="en-US" spc="-10" dirty="0"/>
                  <a:t>.</a:t>
                </a:r>
                <a:endParaRPr lang="sr-Latn-RS" spc="-10" dirty="0"/>
              </a:p>
              <a:p>
                <a:pPr marL="354965" indent="-342265">
                  <a:lnSpc>
                    <a:spcPct val="100000"/>
                  </a:lnSpc>
                  <a:spcBef>
                    <a:spcPts val="670"/>
                  </a:spcBef>
                  <a:buChar char="•"/>
                  <a:tabLst>
                    <a:tab pos="354965" algn="l"/>
                  </a:tabLst>
                </a:pPr>
                <a:r>
                  <a:rPr lang="sr-Latn-RS" spc="-10" dirty="0"/>
                  <a:t>To su nestabilni pojačavači čiji je ulazni signal = 0.</a:t>
                </a:r>
                <a:endParaRPr lang="en-US" dirty="0"/>
              </a:p>
              <a:p>
                <a:pPr marL="355600" marR="1197610" indent="-342900">
                  <a:lnSpc>
                    <a:spcPct val="100000"/>
                  </a:lnSpc>
                  <a:spcBef>
                    <a:spcPts val="675"/>
                  </a:spcBef>
                  <a:buChar char="•"/>
                  <a:tabLst>
                    <a:tab pos="355600" algn="l"/>
                  </a:tabLst>
                </a:pPr>
                <a:r>
                  <a:rPr lang="en-US" dirty="0" err="1"/>
                  <a:t>Prema</a:t>
                </a:r>
                <a:r>
                  <a:rPr lang="en-US" spc="-75" dirty="0"/>
                  <a:t> </a:t>
                </a:r>
                <a:r>
                  <a:rPr lang="sr-Latn-RS" dirty="0"/>
                  <a:t>realizaciji </a:t>
                </a:r>
                <a:r>
                  <a:rPr lang="en-US" dirty="0" err="1"/>
                  <a:t>kol</a:t>
                </a:r>
                <a:r>
                  <a:rPr lang="sr-Latn-RS" dirty="0"/>
                  <a:t>a povratne sprege</a:t>
                </a:r>
                <a:r>
                  <a:rPr lang="en-US" dirty="0"/>
                  <a:t>,</a:t>
                </a:r>
                <a:r>
                  <a:rPr lang="en-US" spc="-80" dirty="0"/>
                  <a:t> </a:t>
                </a:r>
                <a:r>
                  <a:rPr lang="en-US" dirty="0"/>
                  <a:t>dele</a:t>
                </a:r>
                <a:r>
                  <a:rPr lang="en-US" spc="-65" dirty="0"/>
                  <a:t> </a:t>
                </a:r>
                <a:r>
                  <a:rPr lang="en-US" dirty="0"/>
                  <a:t>se</a:t>
                </a:r>
                <a:r>
                  <a:rPr lang="en-US" spc="-75" dirty="0"/>
                  <a:t> </a:t>
                </a:r>
                <a:r>
                  <a:rPr lang="en-US" dirty="0" err="1"/>
                  <a:t>na</a:t>
                </a:r>
                <a:r>
                  <a:rPr lang="en-US" spc="-75" dirty="0"/>
                  <a:t> </a:t>
                </a:r>
                <a:r>
                  <a:rPr lang="en-US" dirty="0"/>
                  <a:t>RC</a:t>
                </a:r>
                <a:r>
                  <a:rPr lang="en-US" spc="-70" dirty="0"/>
                  <a:t> </a:t>
                </a:r>
                <a:r>
                  <a:rPr lang="en-US" dirty="0" err="1"/>
                  <a:t>oscilatore</a:t>
                </a:r>
                <a:r>
                  <a:rPr lang="en-US" dirty="0"/>
                  <a:t>,</a:t>
                </a:r>
                <a:r>
                  <a:rPr lang="en-US" spc="-80" dirty="0"/>
                  <a:t> </a:t>
                </a:r>
                <a:r>
                  <a:rPr lang="en-US" spc="-25" dirty="0"/>
                  <a:t>LC </a:t>
                </a:r>
                <a:r>
                  <a:rPr lang="en-US" dirty="0" err="1"/>
                  <a:t>oscilatore</a:t>
                </a:r>
                <a:r>
                  <a:rPr lang="en-US" spc="-85" dirty="0"/>
                  <a:t> </a:t>
                </a:r>
                <a:r>
                  <a:rPr lang="en-US" dirty="0" err="1"/>
                  <a:t>i</a:t>
                </a:r>
                <a:r>
                  <a:rPr lang="en-US" spc="-80" dirty="0"/>
                  <a:t> </a:t>
                </a:r>
                <a:r>
                  <a:rPr lang="en-US" dirty="0" err="1"/>
                  <a:t>oscilatore</a:t>
                </a:r>
                <a:r>
                  <a:rPr lang="en-US" spc="-80" dirty="0"/>
                  <a:t> </a:t>
                </a:r>
                <a:r>
                  <a:rPr lang="en-US" dirty="0" err="1"/>
                  <a:t>sa</a:t>
                </a:r>
                <a:r>
                  <a:rPr lang="en-US" spc="-85" dirty="0"/>
                  <a:t> </a:t>
                </a:r>
                <a:r>
                  <a:rPr lang="en-US" dirty="0" err="1"/>
                  <a:t>kristalom</a:t>
                </a:r>
                <a:r>
                  <a:rPr lang="en-US" spc="-80" dirty="0"/>
                  <a:t> </a:t>
                </a:r>
                <a:r>
                  <a:rPr lang="en-US" spc="-10" dirty="0" err="1"/>
                  <a:t>kvarca</a:t>
                </a:r>
                <a:r>
                  <a:rPr lang="en-US" spc="-10" dirty="0"/>
                  <a:t>.</a:t>
                </a:r>
                <a:endParaRPr lang="sr-Latn-RS" b="0" i="1" spc="-10" dirty="0">
                  <a:latin typeface="Cambria Math" panose="02040503050406030204" pitchFamily="18" charset="0"/>
                </a:endParaRPr>
              </a:p>
              <a:p>
                <a:pPr marL="355600" marR="1197610" indent="-342900">
                  <a:lnSpc>
                    <a:spcPct val="100000"/>
                  </a:lnSpc>
                  <a:spcBef>
                    <a:spcPts val="675"/>
                  </a:spcBef>
                  <a:buChar char="•"/>
                  <a:tabLst>
                    <a:tab pos="355600" algn="l"/>
                  </a:tabLst>
                </a:pPr>
                <a14:m>
                  <m:oMath xmlns:m="http://schemas.openxmlformats.org/officeDocument/2006/math">
                    <m:r>
                      <a:rPr lang="sr-Latn-RS" b="0" i="1" spc="-10" smtClean="0">
                        <a:latin typeface="Cambria Math" panose="02040503050406030204" pitchFamily="18" charset="0"/>
                      </a:rPr>
                      <m:t>𝑌</m:t>
                    </m:r>
                    <m:r>
                      <a:rPr lang="sr-Latn-RS" b="0" i="1" spc="-10" smtClean="0">
                        <a:latin typeface="Cambria Math" panose="02040503050406030204" pitchFamily="18" charset="0"/>
                      </a:rPr>
                      <m:t>=</m:t>
                    </m:r>
                    <m:r>
                      <a:rPr lang="sr-Latn-RS" b="0" i="1" spc="-10" smtClean="0">
                        <a:latin typeface="Cambria Math" panose="02040503050406030204" pitchFamily="18" charset="0"/>
                      </a:rPr>
                      <m:t>𝐴</m:t>
                    </m:r>
                    <m:r>
                      <a:rPr lang="sr-Latn-RS" b="0" i="1" spc="-10" smtClean="0">
                        <a:latin typeface="Cambria Math" panose="02040503050406030204" pitchFamily="18" charset="0"/>
                        <a:ea typeface="Cambria Math" panose="02040503050406030204" pitchFamily="18" charset="0"/>
                      </a:rPr>
                      <m:t>⋅</m:t>
                    </m:r>
                    <m:r>
                      <a:rPr lang="sr-Latn-RS" b="0" i="1" spc="-10" smtClean="0">
                        <a:latin typeface="Cambria Math" panose="02040503050406030204" pitchFamily="18" charset="0"/>
                        <a:ea typeface="Cambria Math" panose="02040503050406030204" pitchFamily="18" charset="0"/>
                      </a:rPr>
                      <m:t>𝑊</m:t>
                    </m:r>
                    <m:r>
                      <a:rPr lang="sr-Latn-RS" b="0" i="1" spc="-10" smtClean="0">
                        <a:latin typeface="Cambria Math" panose="02040503050406030204" pitchFamily="18" charset="0"/>
                        <a:ea typeface="Cambria Math" panose="02040503050406030204" pitchFamily="18" charset="0"/>
                      </a:rPr>
                      <m:t>=</m:t>
                    </m:r>
                    <m:r>
                      <a:rPr lang="sr-Latn-RS" b="0" i="1" spc="-10" smtClean="0">
                        <a:latin typeface="Cambria Math" panose="02040503050406030204" pitchFamily="18" charset="0"/>
                        <a:ea typeface="Cambria Math" panose="02040503050406030204" pitchFamily="18" charset="0"/>
                      </a:rPr>
                      <m:t>𝐴</m:t>
                    </m:r>
                    <m:r>
                      <a:rPr lang="sr-Latn-RS" b="0" i="1" spc="-10" smtClean="0">
                        <a:latin typeface="Cambria Math" panose="02040503050406030204" pitchFamily="18" charset="0"/>
                        <a:ea typeface="Cambria Math" panose="02040503050406030204" pitchFamily="18" charset="0"/>
                      </a:rPr>
                      <m:t>⋅</m:t>
                    </m:r>
                    <m:r>
                      <m:rPr>
                        <m:sty m:val="p"/>
                      </m:rPr>
                      <a:rPr lang="el-GR" b="1" i="1" smtClean="0">
                        <a:latin typeface="Cambria Math" panose="02040503050406030204" pitchFamily="18" charset="0"/>
                        <a:ea typeface="Cambria Math" panose="02040503050406030204" pitchFamily="18" charset="0"/>
                      </a:rPr>
                      <m:t>β</m:t>
                    </m:r>
                    <m:r>
                      <a:rPr lang="el-GR" b="1" i="1" smtClean="0">
                        <a:latin typeface="Cambria Math" panose="02040503050406030204" pitchFamily="18" charset="0"/>
                        <a:ea typeface="Cambria Math" panose="02040503050406030204" pitchFamily="18" charset="0"/>
                      </a:rPr>
                      <m:t>⋅</m:t>
                    </m:r>
                    <m:r>
                      <a:rPr lang="sr-Latn-RS" b="0" i="1" smtClean="0">
                        <a:latin typeface="Cambria Math" panose="02040503050406030204" pitchFamily="18" charset="0"/>
                        <a:ea typeface="Cambria Math" panose="02040503050406030204" pitchFamily="18" charset="0"/>
                      </a:rPr>
                      <m:t>𝑌</m:t>
                    </m:r>
                  </m:oMath>
                </a14:m>
                <a:r>
                  <a:rPr lang="sr-Latn-RS" dirty="0"/>
                  <a:t> 	ovo je moguće samo ako je</a:t>
                </a:r>
              </a:p>
              <a:p>
                <a:pPr marL="12700" marR="1197610">
                  <a:lnSpc>
                    <a:spcPct val="100000"/>
                  </a:lnSpc>
                  <a:spcBef>
                    <a:spcPts val="675"/>
                  </a:spcBef>
                  <a:tabLst>
                    <a:tab pos="355600" algn="l"/>
                  </a:tabLst>
                </a:pPr>
                <a:r>
                  <a:rPr lang="sr-Latn-RS" dirty="0"/>
                  <a:t>    </a:t>
                </a:r>
                <a14:m>
                  <m:oMath xmlns:m="http://schemas.openxmlformats.org/officeDocument/2006/math">
                    <m:r>
                      <a:rPr lang="sr-Latn-RS" b="0" i="1" smtClean="0">
                        <a:latin typeface="Cambria Math" panose="02040503050406030204" pitchFamily="18" charset="0"/>
                      </a:rPr>
                      <m:t>𝐴</m:t>
                    </m:r>
                    <m:r>
                      <a:rPr lang="sr-Latn-RS" b="0" i="1" smtClean="0">
                        <a:latin typeface="Cambria Math" panose="02040503050406030204" pitchFamily="18" charset="0"/>
                        <a:ea typeface="Cambria Math" panose="02040503050406030204" pitchFamily="18" charset="0"/>
                      </a:rPr>
                      <m:t>⋅</m:t>
                    </m:r>
                  </m:oMath>
                </a14:m>
                <a:r>
                  <a:rPr lang="el-GR" dirty="0"/>
                  <a:t>β</a:t>
                </a:r>
                <a:r>
                  <a:rPr lang="sr-Latn-RS" dirty="0"/>
                  <a:t>=1         uslov oscilovanja</a:t>
                </a:r>
              </a:p>
              <a:p>
                <a:pPr marL="469900" marR="1197610" indent="-457200">
                  <a:spcBef>
                    <a:spcPts val="675"/>
                  </a:spcBef>
                  <a:buFont typeface="Arial" panose="020B0604020202020204" pitchFamily="34" charset="0"/>
                  <a:buChar char="•"/>
                  <a:tabLst>
                    <a:tab pos="355600" algn="l"/>
                  </a:tabLst>
                </a:pPr>
                <a:r>
                  <a:rPr lang="pl-PL" dirty="0"/>
                  <a:t>Ukoliko</a:t>
                </a:r>
                <a:r>
                  <a:rPr lang="pl-PL" spc="-60" dirty="0"/>
                  <a:t> </a:t>
                </a:r>
                <a:r>
                  <a:rPr lang="pl-PL" dirty="0"/>
                  <a:t>je</a:t>
                </a:r>
                <a:r>
                  <a:rPr lang="pl-PL" spc="-65" dirty="0"/>
                  <a:t> </a:t>
                </a:r>
                <a:r>
                  <a:rPr lang="pl-PL" spc="-70" dirty="0"/>
                  <a:t>kružno </a:t>
                </a:r>
                <a:r>
                  <a:rPr lang="pl-PL" spc="-165" dirty="0"/>
                  <a:t>pojačanje</a:t>
                </a:r>
                <a:r>
                  <a:rPr lang="pl-PL" spc="5" dirty="0"/>
                  <a:t> </a:t>
                </a:r>
                <a14:m>
                  <m:oMath xmlns:m="http://schemas.openxmlformats.org/officeDocument/2006/math">
                    <m:r>
                      <a:rPr lang="sr-Latn-RS" i="1">
                        <a:latin typeface="Cambria Math" panose="02040503050406030204" pitchFamily="18" charset="0"/>
                      </a:rPr>
                      <m:t>𝐴</m:t>
                    </m:r>
                    <m:r>
                      <a:rPr lang="sr-Latn-RS" i="1">
                        <a:latin typeface="Cambria Math" panose="02040503050406030204" pitchFamily="18" charset="0"/>
                        <a:ea typeface="Cambria Math" panose="02040503050406030204" pitchFamily="18" charset="0"/>
                      </a:rPr>
                      <m:t>⋅</m:t>
                    </m:r>
                  </m:oMath>
                </a14:m>
                <a:r>
                  <a:rPr lang="el-GR" dirty="0"/>
                  <a:t>β </a:t>
                </a:r>
                <a:r>
                  <a:rPr lang="pl-PL" dirty="0"/>
                  <a:t>jednako</a:t>
                </a:r>
                <a:r>
                  <a:rPr lang="pl-PL" spc="-90" dirty="0"/>
                  <a:t> </a:t>
                </a:r>
                <a:r>
                  <a:rPr lang="pl-PL" dirty="0"/>
                  <a:t>jedinici,</a:t>
                </a:r>
                <a:r>
                  <a:rPr lang="pl-PL" spc="-100" dirty="0"/>
                  <a:t> </a:t>
                </a:r>
                <a:r>
                  <a:rPr lang="pl-PL" spc="-10" dirty="0"/>
                  <a:t>ukupno </a:t>
                </a:r>
                <a:r>
                  <a:rPr lang="pl-PL" dirty="0"/>
                  <a:t>pojačanje je </a:t>
                </a:r>
                <a:r>
                  <a:rPr lang="pl-PL" spc="-130" dirty="0"/>
                  <a:t>beskonačno.</a:t>
                </a:r>
                <a:endParaRPr lang="pl-PL" dirty="0"/>
              </a:p>
              <a:p>
                <a:pPr marL="12700" marR="1197610">
                  <a:lnSpc>
                    <a:spcPct val="100000"/>
                  </a:lnSpc>
                  <a:spcBef>
                    <a:spcPts val="675"/>
                  </a:spcBef>
                  <a:tabLst>
                    <a:tab pos="355600" algn="l"/>
                  </a:tabLst>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967620" y="1470913"/>
                <a:ext cx="10400665" cy="4416594"/>
              </a:xfrm>
              <a:blipFill>
                <a:blip r:embed="rId2"/>
                <a:stretch>
                  <a:fillRect l="-1817" t="-2483"/>
                </a:stretch>
              </a:blipFill>
            </p:spPr>
            <p:txBody>
              <a:bodyPr/>
              <a:lstStyle/>
              <a:p>
                <a:r>
                  <a:rPr lang="en-US">
                    <a:noFill/>
                  </a:rPr>
                  <a:t> </a:t>
                </a:r>
              </a:p>
            </p:txBody>
          </p:sp>
        </mc:Fallback>
      </mc:AlternateContent>
      <p:cxnSp>
        <p:nvCxnSpPr>
          <p:cNvPr id="7" name="Straight Arrow Connector 6"/>
          <p:cNvCxnSpPr/>
          <p:nvPr/>
        </p:nvCxnSpPr>
        <p:spPr>
          <a:xfrm>
            <a:off x="2743200" y="4233016"/>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14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984885"/>
          </a:xfrm>
        </p:spPr>
        <p:txBody>
          <a:bodyPr/>
          <a:lstStyle/>
          <a:p>
            <a:r>
              <a:rPr lang="en-US" dirty="0" err="1"/>
              <a:t>Barkhauzenov</a:t>
            </a:r>
            <a:r>
              <a:rPr lang="en-US" spc="-90" dirty="0"/>
              <a:t> </a:t>
            </a:r>
            <a:r>
              <a:rPr lang="sr-Latn-RS" spc="-10" dirty="0"/>
              <a:t>uslov oscilovanja</a:t>
            </a:r>
            <a:br>
              <a:rPr lang="en-US" dirty="0"/>
            </a:b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967620" y="1470913"/>
                <a:ext cx="10400665" cy="5387087"/>
              </a:xfrm>
            </p:spPr>
            <p:txBody>
              <a:bodyPr/>
              <a:lstStyle/>
              <a:p>
                <a:pPr marL="457200" indent="-457200">
                  <a:buFont typeface="Arial" panose="020B0604020202020204" pitchFamily="34" charset="0"/>
                  <a:buChar char="•"/>
                </a:pPr>
                <a:r>
                  <a:rPr lang="sr-Latn-RS" dirty="0"/>
                  <a:t>Barkhauzenov kriterijum je pravilo koje nam govori kada će neko elektronsko kolo sa povratnom spregom početi samostalno da stvara električne signale, tj. da osciluje.</a:t>
                </a:r>
              </a:p>
              <a:p>
                <a:pPr marL="457200" indent="-457200">
                  <a:buFont typeface="Arial" panose="020B0604020202020204" pitchFamily="34" charset="0"/>
                  <a:buChar char="•"/>
                </a:pPr>
                <a:r>
                  <a:rPr lang="sr-Latn-RS" dirty="0"/>
                  <a:t>Za početak oscilacija dovoljan je bilo kakav poremećaj tj. Šum.</a:t>
                </a:r>
              </a:p>
              <a:p>
                <a:pPr marL="457200" indent="-457200">
                  <a:buFont typeface="Arial" panose="020B0604020202020204" pitchFamily="34" charset="0"/>
                  <a:buChar char="•"/>
                </a:pPr>
                <a:r>
                  <a:rPr lang="sr-Latn-RS" dirty="0"/>
                  <a:t>Ova kola nemaju pobudu!!! Samo napajanje.</a:t>
                </a:r>
              </a:p>
              <a:p>
                <a:pPr marL="457200" indent="-457200">
                  <a:buFont typeface="Arial" panose="020B0604020202020204" pitchFamily="34" charset="0"/>
                  <a:buChar char="•"/>
                </a:pPr>
                <a:r>
                  <a:rPr lang="en-US" dirty="0" err="1"/>
                  <a:t>Kružno</a:t>
                </a:r>
                <a:r>
                  <a:rPr lang="en-US" dirty="0"/>
                  <a:t> </a:t>
                </a:r>
                <a:r>
                  <a:rPr lang="en-US" dirty="0" err="1"/>
                  <a:t>pojačanje</a:t>
                </a:r>
                <a:r>
                  <a:rPr lang="en-US" dirty="0"/>
                  <a:t> </a:t>
                </a:r>
                <a14:m>
                  <m:oMath xmlns:m="http://schemas.openxmlformats.org/officeDocument/2006/math">
                    <m:r>
                      <a:rPr lang="sr-Latn-RS" i="1">
                        <a:latin typeface="Cambria Math" panose="02040503050406030204" pitchFamily="18" charset="0"/>
                      </a:rPr>
                      <m:t>𝐴</m:t>
                    </m:r>
                    <m:r>
                      <a:rPr lang="sr-Latn-RS" i="1">
                        <a:latin typeface="Cambria Math" panose="02040503050406030204" pitchFamily="18" charset="0"/>
                        <a:ea typeface="Cambria Math" panose="02040503050406030204" pitchFamily="18" charset="0"/>
                      </a:rPr>
                      <m:t>⋅</m:t>
                    </m:r>
                  </m:oMath>
                </a14:m>
                <a:r>
                  <a:rPr lang="el-GR" dirty="0"/>
                  <a:t>β </a:t>
                </a:r>
                <a:r>
                  <a:rPr lang="en-US" dirty="0"/>
                  <a:t>je</a:t>
                </a:r>
                <a:r>
                  <a:rPr lang="en-US" spc="-50" dirty="0"/>
                  <a:t> </a:t>
                </a:r>
                <a:r>
                  <a:rPr lang="en-US" spc="-10" dirty="0" err="1"/>
                  <a:t>kompleksna</a:t>
                </a:r>
                <a:r>
                  <a:rPr lang="en-US" spc="-10" dirty="0"/>
                  <a:t> </a:t>
                </a:r>
                <a:r>
                  <a:rPr lang="en-US" dirty="0" err="1"/>
                  <a:t>funkcija</a:t>
                </a:r>
                <a:r>
                  <a:rPr lang="en-US" dirty="0"/>
                  <a:t>,</a:t>
                </a:r>
                <a:r>
                  <a:rPr lang="en-US" spc="-70" dirty="0"/>
                  <a:t> </a:t>
                </a:r>
                <a:r>
                  <a:rPr lang="en-US" dirty="0" err="1"/>
                  <a:t>tako</a:t>
                </a:r>
                <a:r>
                  <a:rPr lang="en-US" spc="-65" dirty="0"/>
                  <a:t> </a:t>
                </a:r>
                <a:r>
                  <a:rPr lang="en-US" dirty="0"/>
                  <a:t>da</a:t>
                </a:r>
                <a:r>
                  <a:rPr lang="en-US" spc="-60" dirty="0"/>
                  <a:t> </a:t>
                </a:r>
                <a:r>
                  <a:rPr lang="en-US" spc="-25" dirty="0"/>
                  <a:t>se </a:t>
                </a:r>
                <a:r>
                  <a:rPr lang="en-US" dirty="0" err="1"/>
                  <a:t>Barkhauzenov</a:t>
                </a:r>
                <a:r>
                  <a:rPr lang="en-US" spc="-175" dirty="0"/>
                  <a:t> </a:t>
                </a:r>
                <a:r>
                  <a:rPr lang="en-US" spc="-20" dirty="0" err="1"/>
                  <a:t>uslov</a:t>
                </a:r>
                <a:r>
                  <a:rPr lang="en-US" spc="-20" dirty="0"/>
                  <a:t> </a:t>
                </a:r>
                <a:r>
                  <a:rPr lang="en-US" spc="-20" dirty="0" err="1"/>
                  <a:t>može</a:t>
                </a:r>
                <a:r>
                  <a:rPr lang="en-US" dirty="0"/>
                  <a:t> </a:t>
                </a:r>
                <a:r>
                  <a:rPr lang="en-US" dirty="0" err="1"/>
                  <a:t>predstaviti</a:t>
                </a:r>
                <a:r>
                  <a:rPr lang="en-US" spc="-125" dirty="0"/>
                  <a:t> </a:t>
                </a:r>
                <a:r>
                  <a:rPr lang="en-US" spc="-10" dirty="0" err="1"/>
                  <a:t>realnim</a:t>
                </a:r>
                <a:r>
                  <a:rPr lang="en-US" spc="-10" dirty="0"/>
                  <a:t> </a:t>
                </a:r>
                <a:r>
                  <a:rPr lang="en-US" spc="-50" dirty="0" err="1"/>
                  <a:t>jednačinama</a:t>
                </a:r>
                <a:r>
                  <a:rPr lang="en-US" spc="-50" dirty="0"/>
                  <a:t>:</a:t>
                </a:r>
                <a:endParaRPr lang="sr-Latn-RS" spc="-50" dirty="0"/>
              </a:p>
              <a:p>
                <a:pPr marL="457200" indent="-457200">
                  <a:buFont typeface="Arial" panose="020B0604020202020204" pitchFamily="34" charset="0"/>
                  <a:buChar char="•"/>
                </a:pPr>
                <a:r>
                  <a:rPr lang="sr-Latn-RS" spc="-50" dirty="0"/>
                  <a:t>Za algebarski zapis kompleksnog broja</a:t>
                </a:r>
              </a:p>
              <a:p>
                <a:pPr marL="708025" algn="ctr">
                  <a:lnSpc>
                    <a:spcPct val="100000"/>
                  </a:lnSpc>
                  <a:tabLst>
                    <a:tab pos="3336925" algn="l"/>
                  </a:tabLst>
                </a:pPr>
                <a:r>
                  <a:rPr lang="en-US" spc="-75" dirty="0">
                    <a:latin typeface="Times New Roman"/>
                    <a:cs typeface="Times New Roman"/>
                  </a:rPr>
                  <a:t>Re</a:t>
                </a:r>
                <a:r>
                  <a:rPr lang="en-US" sz="6000" spc="-112" baseline="-4629" dirty="0">
                    <a:latin typeface="Symbol"/>
                    <a:cs typeface="Symbol"/>
                  </a:rPr>
                  <a:t></a:t>
                </a:r>
                <a:r>
                  <a:rPr lang="en-US" sz="6000" spc="-750" baseline="-4629" dirty="0">
                    <a:latin typeface="Times New Roman"/>
                    <a:cs typeface="Times New Roman"/>
                  </a:rPr>
                  <a:t> </a:t>
                </a:r>
                <a14:m>
                  <m:oMath xmlns:m="http://schemas.openxmlformats.org/officeDocument/2006/math">
                    <m:r>
                      <a:rPr lang="sr-Latn-RS" i="1">
                        <a:latin typeface="Cambria Math" panose="02040503050406030204" pitchFamily="18" charset="0"/>
                      </a:rPr>
                      <m:t>𝐴</m:t>
                    </m:r>
                    <m:r>
                      <a:rPr lang="sr-Latn-RS" i="1">
                        <a:latin typeface="Cambria Math" panose="02040503050406030204" pitchFamily="18" charset="0"/>
                        <a:ea typeface="Cambria Math" panose="02040503050406030204" pitchFamily="18" charset="0"/>
                      </a:rPr>
                      <m:t>⋅</m:t>
                    </m:r>
                  </m:oMath>
                </a14:m>
                <a:r>
                  <a:rPr lang="el-GR" dirty="0"/>
                  <a:t>β </a:t>
                </a:r>
                <a:r>
                  <a:rPr lang="en-US" sz="6000" spc="-157" baseline="-4629" dirty="0">
                    <a:latin typeface="Symbol"/>
                    <a:cs typeface="Symbol"/>
                  </a:rPr>
                  <a:t></a:t>
                </a:r>
                <a:r>
                  <a:rPr lang="en-US" sz="6000" spc="-540" baseline="-4629" dirty="0">
                    <a:latin typeface="Times New Roman"/>
                    <a:cs typeface="Times New Roman"/>
                  </a:rPr>
                  <a:t> </a:t>
                </a:r>
                <a:r>
                  <a:rPr lang="en-US" dirty="0">
                    <a:latin typeface="Symbol"/>
                    <a:cs typeface="Symbol"/>
                  </a:rPr>
                  <a:t></a:t>
                </a:r>
                <a:r>
                  <a:rPr lang="en-US" spc="-295" dirty="0">
                    <a:latin typeface="Times New Roman"/>
                    <a:cs typeface="Times New Roman"/>
                  </a:rPr>
                  <a:t> </a:t>
                </a:r>
                <a:r>
                  <a:rPr lang="en-US" spc="-25" dirty="0">
                    <a:latin typeface="Times New Roman"/>
                    <a:cs typeface="Times New Roman"/>
                  </a:rPr>
                  <a:t>1,</a:t>
                </a:r>
                <a:r>
                  <a:rPr lang="en-US" dirty="0">
                    <a:latin typeface="Times New Roman"/>
                    <a:cs typeface="Times New Roman"/>
                  </a:rPr>
                  <a:t>	</a:t>
                </a:r>
                <a:r>
                  <a:rPr lang="en-US" spc="-90" dirty="0" err="1">
                    <a:latin typeface="Times New Roman"/>
                    <a:cs typeface="Times New Roman"/>
                  </a:rPr>
                  <a:t>Im</a:t>
                </a:r>
                <a:r>
                  <a:rPr lang="en-US" sz="6000" spc="-135" baseline="-4629" dirty="0">
                    <a:latin typeface="Symbol"/>
                    <a:cs typeface="Symbol"/>
                  </a:rPr>
                  <a:t></a:t>
                </a:r>
                <a:r>
                  <a:rPr lang="en-US" sz="6000" spc="-750" baseline="-4629" dirty="0">
                    <a:latin typeface="Times New Roman"/>
                    <a:cs typeface="Times New Roman"/>
                  </a:rPr>
                  <a:t> </a:t>
                </a:r>
                <a14:m>
                  <m:oMath xmlns:m="http://schemas.openxmlformats.org/officeDocument/2006/math">
                    <m:r>
                      <a:rPr lang="sr-Latn-RS" i="1">
                        <a:latin typeface="Cambria Math" panose="02040503050406030204" pitchFamily="18" charset="0"/>
                      </a:rPr>
                      <m:t>𝐴</m:t>
                    </m:r>
                    <m:r>
                      <a:rPr lang="sr-Latn-RS" i="1">
                        <a:latin typeface="Cambria Math" panose="02040503050406030204" pitchFamily="18" charset="0"/>
                      </a:rPr>
                      <m:t>⋅</m:t>
                    </m:r>
                  </m:oMath>
                </a14:m>
                <a:r>
                  <a:rPr lang="el-GR" dirty="0">
                    <a:latin typeface="Arial" panose="020B0604020202020204" pitchFamily="34" charset="0"/>
                    <a:cs typeface="Arial" panose="020B0604020202020204" pitchFamily="34" charset="0"/>
                  </a:rPr>
                  <a:t>β </a:t>
                </a:r>
                <a:r>
                  <a:rPr lang="en-US" sz="6000" spc="-157" baseline="-4629" dirty="0">
                    <a:latin typeface="Symbol"/>
                    <a:cs typeface="Symbol"/>
                  </a:rPr>
                  <a:t></a:t>
                </a:r>
                <a:r>
                  <a:rPr lang="en-US" sz="6000" spc="-540" baseline="-4629" dirty="0">
                    <a:latin typeface="Times New Roman"/>
                    <a:cs typeface="Times New Roman"/>
                  </a:rPr>
                  <a:t> </a:t>
                </a:r>
                <a:r>
                  <a:rPr lang="en-US" dirty="0">
                    <a:latin typeface="Symbol"/>
                    <a:cs typeface="Symbol"/>
                  </a:rPr>
                  <a:t></a:t>
                </a:r>
                <a:r>
                  <a:rPr lang="en-US" spc="-65" dirty="0">
                    <a:latin typeface="Times New Roman"/>
                    <a:cs typeface="Times New Roman"/>
                  </a:rPr>
                  <a:t> </a:t>
                </a:r>
                <a:r>
                  <a:rPr lang="en-US" spc="-50" dirty="0">
                    <a:latin typeface="Times New Roman"/>
                    <a:cs typeface="Times New Roman"/>
                  </a:rPr>
                  <a:t>0</a:t>
                </a:r>
                <a:endParaRPr lang="sr-Latn-RS" spc="-50" dirty="0">
                  <a:latin typeface="Times New Roman"/>
                  <a:cs typeface="Times New Roman"/>
                </a:endParaRPr>
              </a:p>
              <a:p>
                <a:pPr marL="708025" algn="l">
                  <a:lnSpc>
                    <a:spcPct val="100000"/>
                  </a:lnSpc>
                  <a:spcBef>
                    <a:spcPts val="1900"/>
                  </a:spcBef>
                  <a:tabLst>
                    <a:tab pos="3336925" algn="l"/>
                  </a:tabLst>
                </a:pPr>
                <a:r>
                  <a:rPr lang="sr-Latn-RS" spc="-50" dirty="0"/>
                  <a:t>Za eksponencijalni oblik komp. broja</a:t>
                </a:r>
                <a:endParaRPr lang="en-US" dirty="0">
                  <a:latin typeface="Times New Roman"/>
                  <a:cs typeface="Times New Roman"/>
                </a:endParaRPr>
              </a:p>
              <a:p>
                <a:pPr marL="621030" algn="ctr">
                  <a:lnSpc>
                    <a:spcPct val="100000"/>
                  </a:lnSpc>
                  <a:tabLst>
                    <a:tab pos="2663190" algn="l"/>
                  </a:tabLst>
                </a:pPr>
                <a14:m>
                  <m:oMath xmlns:m="http://schemas.openxmlformats.org/officeDocument/2006/math">
                    <m:r>
                      <a:rPr lang="sr-Latn-RS" i="1" smtClean="0">
                        <a:latin typeface="Cambria Math" panose="02040503050406030204" pitchFamily="18" charset="0"/>
                      </a:rPr>
                      <m:t>⃒</m:t>
                    </m:r>
                    <m:r>
                      <a:rPr lang="sr-Latn-RS" i="1">
                        <a:latin typeface="Cambria Math" panose="02040503050406030204" pitchFamily="18" charset="0"/>
                      </a:rPr>
                      <m:t>𝐴</m:t>
                    </m:r>
                    <m:r>
                      <a:rPr lang="sr-Latn-RS" i="1">
                        <a:latin typeface="Cambria Math" panose="02040503050406030204" pitchFamily="18" charset="0"/>
                        <a:ea typeface="Cambria Math" panose="02040503050406030204" pitchFamily="18" charset="0"/>
                      </a:rPr>
                      <m:t>⋅</m:t>
                    </m:r>
                  </m:oMath>
                </a14:m>
                <a:r>
                  <a:rPr lang="el-GR" dirty="0"/>
                  <a:t>β</a:t>
                </a:r>
                <a14:m>
                  <m:oMath xmlns:m="http://schemas.openxmlformats.org/officeDocument/2006/math">
                    <m:r>
                      <a:rPr lang="sr-Latn-RS" i="1">
                        <a:latin typeface="Cambria Math" panose="02040503050406030204" pitchFamily="18" charset="0"/>
                      </a:rPr>
                      <m:t>⃒</m:t>
                    </m:r>
                  </m:oMath>
                </a14:m>
                <a:r>
                  <a:rPr lang="el-GR" dirty="0"/>
                  <a:t> </a:t>
                </a:r>
                <a:r>
                  <a:rPr lang="en-US" dirty="0">
                    <a:latin typeface="Symbol"/>
                    <a:cs typeface="Symbol"/>
                  </a:rPr>
                  <a:t></a:t>
                </a:r>
                <a:r>
                  <a:rPr lang="en-US" spc="-305" dirty="0">
                    <a:latin typeface="Times New Roman"/>
                    <a:cs typeface="Times New Roman"/>
                  </a:rPr>
                  <a:t> </a:t>
                </a:r>
                <a:r>
                  <a:rPr lang="en-US" spc="-25" dirty="0">
                    <a:latin typeface="Times New Roman"/>
                    <a:cs typeface="Times New Roman"/>
                  </a:rPr>
                  <a:t>1,</a:t>
                </a:r>
                <a:r>
                  <a:rPr lang="en-US" dirty="0">
                    <a:latin typeface="Times New Roman"/>
                    <a:cs typeface="Times New Roman"/>
                  </a:rPr>
                  <a:t>	</a:t>
                </a:r>
                <a:r>
                  <a:rPr lang="sr-Latn-RS" dirty="0">
                    <a:latin typeface="Times New Roman"/>
                    <a:cs typeface="Times New Roman"/>
                  </a:rPr>
                  <a:t>  </a:t>
                </a:r>
                <a:r>
                  <a:rPr lang="en-US" spc="-60" dirty="0" err="1">
                    <a:latin typeface="Times New Roman"/>
                    <a:cs typeface="Times New Roman"/>
                  </a:rPr>
                  <a:t>arg</a:t>
                </a:r>
                <a:r>
                  <a:rPr lang="en-US" sz="6000" spc="-89" baseline="-4629" dirty="0">
                    <a:latin typeface="Symbol"/>
                    <a:cs typeface="Symbol"/>
                  </a:rPr>
                  <a:t></a:t>
                </a:r>
                <a:r>
                  <a:rPr lang="en-US" sz="6000" spc="-750" baseline="-4629" dirty="0">
                    <a:latin typeface="Times New Roman"/>
                    <a:cs typeface="Times New Roman"/>
                  </a:rPr>
                  <a:t> </a:t>
                </a:r>
                <a14:m>
                  <m:oMath xmlns:m="http://schemas.openxmlformats.org/officeDocument/2006/math">
                    <m:r>
                      <a:rPr lang="sr-Latn-RS" i="1">
                        <a:latin typeface="Cambria Math" panose="02040503050406030204" pitchFamily="18" charset="0"/>
                      </a:rPr>
                      <m:t>𝐴</m:t>
                    </m:r>
                    <m:r>
                      <a:rPr lang="sr-Latn-RS" i="1">
                        <a:latin typeface="Cambria Math" panose="02040503050406030204" pitchFamily="18" charset="0"/>
                        <a:ea typeface="Cambria Math" panose="02040503050406030204" pitchFamily="18" charset="0"/>
                      </a:rPr>
                      <m:t>⋅</m:t>
                    </m:r>
                  </m:oMath>
                </a14:m>
                <a:r>
                  <a:rPr lang="el-GR" dirty="0"/>
                  <a:t>β </a:t>
                </a:r>
                <a:r>
                  <a:rPr lang="en-US" sz="6000" spc="-157" baseline="-4629" dirty="0">
                    <a:latin typeface="Symbol"/>
                    <a:cs typeface="Symbol"/>
                  </a:rPr>
                  <a:t></a:t>
                </a:r>
                <a:r>
                  <a:rPr lang="en-US" sz="6000" spc="-532" baseline="-4629" dirty="0">
                    <a:latin typeface="Times New Roman"/>
                    <a:cs typeface="Times New Roman"/>
                  </a:rPr>
                  <a:t> </a:t>
                </a:r>
                <a:r>
                  <a:rPr lang="en-US" dirty="0">
                    <a:latin typeface="Symbol"/>
                    <a:cs typeface="Symbol"/>
                  </a:rPr>
                  <a:t></a:t>
                </a:r>
                <a:r>
                  <a:rPr lang="en-US" spc="-20" dirty="0">
                    <a:latin typeface="Times New Roman"/>
                    <a:cs typeface="Times New Roman"/>
                  </a:rPr>
                  <a:t> </a:t>
                </a:r>
                <a:r>
                  <a:rPr lang="en-US" spc="-25" dirty="0">
                    <a:latin typeface="Times New Roman"/>
                    <a:cs typeface="Times New Roman"/>
                  </a:rPr>
                  <a:t>2</a:t>
                </a:r>
                <a:r>
                  <a:rPr lang="en-US" i="1" spc="-25" dirty="0">
                    <a:latin typeface="Times New Roman"/>
                    <a:cs typeface="Times New Roman"/>
                  </a:rPr>
                  <a:t>k</a:t>
                </a:r>
                <a:r>
                  <a:rPr lang="el-GR" spc="-25" dirty="0">
                    <a:latin typeface="Times New Roman"/>
                    <a:cs typeface="Times New Roman"/>
                  </a:rPr>
                  <a:t>π</a:t>
                </a:r>
                <a:endParaRPr lang="el-GR" dirty="0">
                  <a:latin typeface="Times New Roman"/>
                  <a:cs typeface="Times New Roman"/>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967620" y="1470913"/>
                <a:ext cx="10400665" cy="5387087"/>
              </a:xfrm>
              <a:blipFill>
                <a:blip r:embed="rId2"/>
                <a:stretch>
                  <a:fillRect l="-1934" t="-2036" r="-1231" b="-4638"/>
                </a:stretch>
              </a:blipFill>
            </p:spPr>
            <p:txBody>
              <a:bodyPr/>
              <a:lstStyle/>
              <a:p>
                <a:r>
                  <a:rPr lang="en-US">
                    <a:noFill/>
                  </a:rPr>
                  <a:t> </a:t>
                </a:r>
              </a:p>
            </p:txBody>
          </p:sp>
        </mc:Fallback>
      </mc:AlternateContent>
    </p:spTree>
    <p:extLst>
      <p:ext uri="{BB962C8B-B14F-4D97-AF65-F5344CB8AC3E}">
        <p14:creationId xmlns:p14="http://schemas.microsoft.com/office/powerpoint/2010/main" val="403986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en-US" dirty="0" err="1"/>
              <a:t>Barkhauzenov</a:t>
            </a:r>
            <a:r>
              <a:rPr lang="en-US" spc="-90" dirty="0"/>
              <a:t> </a:t>
            </a:r>
            <a:r>
              <a:rPr lang="sr-Latn-RS" spc="-10" dirty="0"/>
              <a:t>uslov oscilovanja</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609600" y="1470913"/>
                <a:ext cx="10758685" cy="4801314"/>
              </a:xfrm>
            </p:spPr>
            <p:txBody>
              <a:bodyPr/>
              <a:lstStyle/>
              <a:p>
                <a:pPr marL="514350" indent="-514350">
                  <a:buFont typeface="+mj-lt"/>
                  <a:buAutoNum type="arabicPeriod"/>
                </a:pPr>
                <a:r>
                  <a:rPr lang="sr-Latn-RS" sz="2600" dirty="0">
                    <a:cs typeface="Arial" panose="020B0604020202020204" pitchFamily="34" charset="0"/>
                  </a:rPr>
                  <a:t>Za </a:t>
                </a:r>
                <a14:m>
                  <m:oMath xmlns:m="http://schemas.openxmlformats.org/officeDocument/2006/math">
                    <m:r>
                      <m:rPr>
                        <m:nor/>
                      </m:rPr>
                      <a:rPr lang="en-US" sz="2600" smtClean="0">
                        <a:latin typeface="Arial" panose="020B0604020202020204" pitchFamily="34" charset="0"/>
                        <a:cs typeface="Arial" panose="020B0604020202020204" pitchFamily="34" charset="0"/>
                      </a:rPr>
                      <m:t>∠</m:t>
                    </m:r>
                  </m:oMath>
                </a14:m>
                <a:r>
                  <a:rPr lang="sr-Latn-RS" sz="2600" dirty="0">
                    <a:latin typeface="Arial" panose="020B0604020202020204" pitchFamily="34" charset="0"/>
                    <a:cs typeface="Arial" panose="020B0604020202020204" pitchFamily="34" charset="0"/>
                  </a:rPr>
                  <a:t>A=</a:t>
                </a:r>
                <a:r>
                  <a:rPr lang="el-GR" sz="2600" dirty="0">
                    <a:latin typeface="Arial" panose="020B0604020202020204" pitchFamily="34" charset="0"/>
                    <a:cs typeface="Arial" panose="020B0604020202020204" pitchFamily="34" charset="0"/>
                  </a:rPr>
                  <a:t>π</a:t>
                </a:r>
                <a:r>
                  <a:rPr lang="sr-Latn-RS" sz="2600" dirty="0">
                    <a:latin typeface="Arial" panose="020B0604020202020204" pitchFamily="34" charset="0"/>
                    <a:cs typeface="Arial" panose="020B0604020202020204" pitchFamily="34" charset="0"/>
                  </a:rPr>
                  <a:t>   </a:t>
                </a:r>
                <a14:m>
                  <m:oMath xmlns:m="http://schemas.openxmlformats.org/officeDocument/2006/math">
                    <m:r>
                      <a:rPr lang="sr-Latn-RS" sz="2600" b="0" i="1" smtClean="0">
                        <a:latin typeface="Cambria Math" panose="02040503050406030204" pitchFamily="18" charset="0"/>
                      </a:rPr>
                      <m:t>⇒</m:t>
                    </m:r>
                  </m:oMath>
                </a14:m>
                <a:r>
                  <a:rPr lang="sr-Latn-RS" sz="2600" dirty="0">
                    <a:latin typeface="Arial" panose="020B0604020202020204" pitchFamily="34" charset="0"/>
                    <a:cs typeface="Arial" panose="020B0604020202020204" pitchFamily="34" charset="0"/>
                  </a:rPr>
                  <a:t> </a:t>
                </a:r>
                <a14:m>
                  <m:oMath xmlns:m="http://schemas.openxmlformats.org/officeDocument/2006/math">
                    <m:r>
                      <m:rPr>
                        <m:nor/>
                      </m:rPr>
                      <a:rPr lang="en-US" sz="2600">
                        <a:latin typeface="Arial" panose="020B0604020202020204" pitchFamily="34" charset="0"/>
                        <a:cs typeface="Arial" panose="020B0604020202020204" pitchFamily="34" charset="0"/>
                      </a:rPr>
                      <m:t>∠</m:t>
                    </m:r>
                    <m:r>
                      <m:rPr>
                        <m:sty m:val="p"/>
                      </m:rPr>
                      <a:rPr lang="sr-Latn-RS" sz="2600" i="1" dirty="0" smtClean="0">
                        <a:latin typeface="Cambria Math" panose="02040503050406030204" pitchFamily="18" charset="0"/>
                      </a:rPr>
                      <m:t>β</m:t>
                    </m:r>
                  </m:oMath>
                </a14:m>
                <a:r>
                  <a:rPr lang="sr-Latn-RS" sz="2600" dirty="0">
                    <a:latin typeface="Arial" panose="020B0604020202020204" pitchFamily="34" charset="0"/>
                    <a:cs typeface="Arial" panose="020B0604020202020204" pitchFamily="34" charset="0"/>
                  </a:rPr>
                  <a:t>=</a:t>
                </a:r>
                <a:r>
                  <a:rPr lang="el-GR" sz="2600" dirty="0">
                    <a:latin typeface="Arial" panose="020B0604020202020204" pitchFamily="34" charset="0"/>
                    <a:cs typeface="Arial" panose="020B0604020202020204" pitchFamily="34" charset="0"/>
                  </a:rPr>
                  <a:t>π</a:t>
                </a:r>
                <a:r>
                  <a:rPr lang="sr-Latn-RS" sz="2600" dirty="0">
                    <a:latin typeface="Arial" panose="020B0604020202020204" pitchFamily="34" charset="0"/>
                    <a:cs typeface="Arial" panose="020B0604020202020204" pitchFamily="34" charset="0"/>
                  </a:rPr>
                  <a:t> +2k</a:t>
                </a:r>
                <a:r>
                  <a:rPr lang="el-GR" sz="2600" dirty="0">
                    <a:latin typeface="Arial" panose="020B0604020202020204" pitchFamily="34" charset="0"/>
                    <a:cs typeface="Arial" panose="020B0604020202020204" pitchFamily="34" charset="0"/>
                  </a:rPr>
                  <a:t>π</a:t>
                </a:r>
                <a:r>
                  <a:rPr lang="sr-Latn-RS" sz="2600" dirty="0">
                    <a:latin typeface="Arial" panose="020B0604020202020204" pitchFamily="34" charset="0"/>
                    <a:cs typeface="Arial" panose="020B0604020202020204" pitchFamily="34" charset="0"/>
                  </a:rPr>
                  <a:t> , tada kolo povratne sprege obrće fazu. Reaktivni elementi u njemu (L, C) unose fazni pomeraj.</a:t>
                </a:r>
              </a:p>
              <a:p>
                <a:pPr marL="514350" indent="-514350">
                  <a:buFont typeface="+mj-lt"/>
                  <a:buAutoNum type="arabicPeriod"/>
                </a:pPr>
                <a:r>
                  <a:rPr lang="sr-Latn-RS" sz="2600" dirty="0">
                    <a:cs typeface="Arial" panose="020B0604020202020204" pitchFamily="34" charset="0"/>
                  </a:rPr>
                  <a:t>Za </a:t>
                </a:r>
                <a14:m>
                  <m:oMath xmlns:m="http://schemas.openxmlformats.org/officeDocument/2006/math">
                    <m:r>
                      <m:rPr>
                        <m:nor/>
                      </m:rPr>
                      <a:rPr lang="en-US" sz="2600">
                        <a:latin typeface="Arial" panose="020B0604020202020204" pitchFamily="34" charset="0"/>
                        <a:cs typeface="Arial" panose="020B0604020202020204" pitchFamily="34" charset="0"/>
                      </a:rPr>
                      <m:t>∠</m:t>
                    </m:r>
                  </m:oMath>
                </a14:m>
                <a:r>
                  <a:rPr lang="sr-Latn-RS" sz="2600" dirty="0">
                    <a:latin typeface="Arial" panose="020B0604020202020204" pitchFamily="34" charset="0"/>
                    <a:cs typeface="Arial" panose="020B0604020202020204" pitchFamily="34" charset="0"/>
                  </a:rPr>
                  <a:t>A=0 </a:t>
                </a:r>
                <a14:m>
                  <m:oMath xmlns:m="http://schemas.openxmlformats.org/officeDocument/2006/math">
                    <m:r>
                      <a:rPr lang="sr-Latn-RS" sz="2600" i="1">
                        <a:latin typeface="Cambria Math" panose="02040503050406030204" pitchFamily="18" charset="0"/>
                      </a:rPr>
                      <m:t>⇒</m:t>
                    </m:r>
                  </m:oMath>
                </a14:m>
                <a:r>
                  <a:rPr lang="sr-Latn-RS" sz="2600" dirty="0">
                    <a:latin typeface="Arial" panose="020B0604020202020204" pitchFamily="34" charset="0"/>
                    <a:cs typeface="Arial" panose="020B0604020202020204" pitchFamily="34" charset="0"/>
                  </a:rPr>
                  <a:t> </a:t>
                </a:r>
                <a14:m>
                  <m:oMath xmlns:m="http://schemas.openxmlformats.org/officeDocument/2006/math">
                    <m:r>
                      <m:rPr>
                        <m:nor/>
                      </m:rPr>
                      <a:rPr lang="en-US" sz="2600">
                        <a:latin typeface="Arial" panose="020B0604020202020204" pitchFamily="34" charset="0"/>
                        <a:cs typeface="Arial" panose="020B0604020202020204" pitchFamily="34" charset="0"/>
                      </a:rPr>
                      <m:t>∠</m:t>
                    </m:r>
                    <m:r>
                      <m:rPr>
                        <m:sty m:val="p"/>
                      </m:rPr>
                      <a:rPr lang="sr-Latn-RS" sz="2600" i="1" dirty="0">
                        <a:latin typeface="Cambria Math" panose="02040503050406030204" pitchFamily="18" charset="0"/>
                      </a:rPr>
                      <m:t>β</m:t>
                    </m:r>
                  </m:oMath>
                </a14:m>
                <a:r>
                  <a:rPr lang="sr-Latn-RS" sz="2600" dirty="0">
                    <a:latin typeface="Arial" panose="020B0604020202020204" pitchFamily="34" charset="0"/>
                    <a:cs typeface="Arial" panose="020B0604020202020204" pitchFamily="34" charset="0"/>
                  </a:rPr>
                  <a:t>=2k</a:t>
                </a:r>
                <a:r>
                  <a:rPr lang="el-GR" sz="2600" dirty="0">
                    <a:latin typeface="Arial" panose="020B0604020202020204" pitchFamily="34" charset="0"/>
                    <a:cs typeface="Arial" panose="020B0604020202020204" pitchFamily="34" charset="0"/>
                  </a:rPr>
                  <a:t>π</a:t>
                </a:r>
                <a:r>
                  <a:rPr lang="sr-Latn-RS" sz="2600" dirty="0">
                    <a:latin typeface="Arial" panose="020B0604020202020204" pitchFamily="34" charset="0"/>
                    <a:cs typeface="Arial" panose="020B0604020202020204" pitchFamily="34" charset="0"/>
                  </a:rPr>
                  <a:t> , </a:t>
                </a:r>
              </a:p>
              <a:p>
                <a:r>
                  <a:rPr lang="sr-Latn-RS" sz="2600" dirty="0">
                    <a:latin typeface="Arial" panose="020B0604020202020204" pitchFamily="34" charset="0"/>
                    <a:cs typeface="Arial" panose="020B0604020202020204" pitchFamily="34" charset="0"/>
                  </a:rPr>
                  <a:t>Ova dva slučaja mogu da važe za više frekvencija i biramo onu kod koje je </a:t>
                </a:r>
                <a14:m>
                  <m:oMath xmlns:m="http://schemas.openxmlformats.org/officeDocument/2006/math">
                    <m:r>
                      <a:rPr lang="sr-Latn-RS" sz="2600" i="1">
                        <a:latin typeface="Cambria Math" panose="02040503050406030204" pitchFamily="18" charset="0"/>
                      </a:rPr>
                      <m:t>𝐴</m:t>
                    </m:r>
                    <m:r>
                      <a:rPr lang="sr-Latn-RS" sz="2600" i="1">
                        <a:latin typeface="Cambria Math" panose="02040503050406030204" pitchFamily="18" charset="0"/>
                        <a:ea typeface="Cambria Math" panose="02040503050406030204" pitchFamily="18" charset="0"/>
                      </a:rPr>
                      <m:t>⋅</m:t>
                    </m:r>
                  </m:oMath>
                </a14:m>
                <a:r>
                  <a:rPr lang="el-GR" sz="2600" dirty="0">
                    <a:latin typeface="Arial" panose="020B0604020202020204" pitchFamily="34" charset="0"/>
                    <a:cs typeface="Arial" panose="020B0604020202020204" pitchFamily="34" charset="0"/>
                  </a:rPr>
                  <a:t>β </a:t>
                </a:r>
                <a:r>
                  <a:rPr lang="sr-Latn-RS" sz="2600" dirty="0">
                    <a:latin typeface="Arial" panose="020B0604020202020204" pitchFamily="34" charset="0"/>
                    <a:cs typeface="Arial" panose="020B0604020202020204" pitchFamily="34" charset="0"/>
                  </a:rPr>
                  <a:t>=1</a:t>
                </a:r>
              </a:p>
              <a:p>
                <a:pPr marL="457200" indent="-457200">
                  <a:buFont typeface="Arial" panose="020B0604020202020204" pitchFamily="34" charset="0"/>
                  <a:buChar char="•"/>
                </a:pPr>
                <a:r>
                  <a:rPr lang="sr-Latn-RS" sz="2600" dirty="0">
                    <a:latin typeface="Arial" panose="020B0604020202020204" pitchFamily="34" charset="0"/>
                    <a:cs typeface="Arial" panose="020B0604020202020204" pitchFamily="34" charset="0"/>
                  </a:rPr>
                  <a:t>Prenosna funkcija kola reakcije mora da bude frekvencijski zavisna </a:t>
                </a:r>
                <a14:m>
                  <m:oMath xmlns:m="http://schemas.openxmlformats.org/officeDocument/2006/math">
                    <m:r>
                      <m:rPr>
                        <m:sty m:val="p"/>
                      </m:rPr>
                      <a:rPr lang="sr-Latn-RS" sz="2600" i="1" dirty="0">
                        <a:latin typeface="Cambria Math" panose="02040503050406030204" pitchFamily="18" charset="0"/>
                      </a:rPr>
                      <m:t>β</m:t>
                    </m:r>
                  </m:oMath>
                </a14:m>
                <a:r>
                  <a:rPr lang="sr-Latn-RS" sz="2600" dirty="0">
                    <a:latin typeface="Arial" panose="020B0604020202020204" pitchFamily="34" charset="0"/>
                    <a:cs typeface="Arial" panose="020B0604020202020204" pitchFamily="34" charset="0"/>
                  </a:rPr>
                  <a:t>=f(</a:t>
                </a:r>
                <a:r>
                  <a:rPr lang="el-GR" sz="2600" dirty="0">
                    <a:latin typeface="Arial" panose="020B0604020202020204" pitchFamily="34" charset="0"/>
                    <a:cs typeface="Arial" panose="020B0604020202020204" pitchFamily="34" charset="0"/>
                  </a:rPr>
                  <a:t>ω</a:t>
                </a:r>
                <a:r>
                  <a:rPr lang="sr-Latn-RS" sz="26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sr-Latn-RS" sz="2600" dirty="0">
                    <a:latin typeface="Arial" panose="020B0604020202020204" pitchFamily="34" charset="0"/>
                    <a:cs typeface="Arial" panose="020B0604020202020204" pitchFamily="34" charset="0"/>
                  </a:rPr>
                  <a:t>Prema načinu realizacije kola povratne sprege </a:t>
                </a:r>
                <a:r>
                  <a:rPr lang="el-GR" sz="2600" dirty="0">
                    <a:latin typeface="Arial" panose="020B0604020202020204" pitchFamily="34" charset="0"/>
                    <a:cs typeface="Arial" panose="020B0604020202020204" pitchFamily="34" charset="0"/>
                  </a:rPr>
                  <a:t>β</a:t>
                </a:r>
                <a:r>
                  <a:rPr lang="sr-Latn-RS" sz="2600" dirty="0">
                    <a:latin typeface="Arial" panose="020B0604020202020204" pitchFamily="34" charset="0"/>
                    <a:cs typeface="Arial" panose="020B0604020202020204" pitchFamily="34" charset="0"/>
                  </a:rPr>
                  <a:t> razlikujemo:</a:t>
                </a:r>
              </a:p>
              <a:p>
                <a:pPr marL="971550" lvl="1" indent="-514350">
                  <a:buFont typeface="+mj-lt"/>
                  <a:buAutoNum type="arabicPeriod"/>
                </a:pPr>
                <a:r>
                  <a:rPr lang="sr-Latn-RS" sz="2600" dirty="0">
                    <a:solidFill>
                      <a:schemeClr val="tx1"/>
                    </a:solidFill>
                    <a:latin typeface="Arial" panose="020B0604020202020204" pitchFamily="34" charset="0"/>
                    <a:cs typeface="Arial" panose="020B0604020202020204" pitchFamily="34" charset="0"/>
                  </a:rPr>
                  <a:t>LC oscilatore (</a:t>
                </a:r>
                <a:r>
                  <a:rPr lang="sr-Latn-RS" sz="2600" dirty="0" err="1">
                    <a:solidFill>
                      <a:schemeClr val="tx1"/>
                    </a:solidFill>
                    <a:latin typeface="Arial" panose="020B0604020202020204" pitchFamily="34" charset="0"/>
                    <a:cs typeface="Arial" panose="020B0604020202020204" pitchFamily="34" charset="0"/>
                  </a:rPr>
                  <a:t>Kolpicov</a:t>
                </a:r>
                <a:r>
                  <a:rPr lang="sr-Latn-RS" sz="2600" dirty="0">
                    <a:solidFill>
                      <a:schemeClr val="tx1"/>
                    </a:solidFill>
                    <a:latin typeface="Arial" panose="020B0604020202020204" pitchFamily="34" charset="0"/>
                    <a:cs typeface="Arial" panose="020B0604020202020204" pitchFamily="34" charset="0"/>
                  </a:rPr>
                  <a:t>, </a:t>
                </a:r>
                <a:r>
                  <a:rPr lang="sr-Latn-RS" sz="2600" dirty="0" err="1">
                    <a:solidFill>
                      <a:schemeClr val="tx1"/>
                    </a:solidFill>
                    <a:latin typeface="Arial" panose="020B0604020202020204" pitchFamily="34" charset="0"/>
                    <a:cs typeface="Arial" panose="020B0604020202020204" pitchFamily="34" charset="0"/>
                  </a:rPr>
                  <a:t>Hartlijev</a:t>
                </a:r>
                <a:r>
                  <a:rPr lang="sr-Latn-RS" sz="2600" dirty="0">
                    <a:solidFill>
                      <a:schemeClr val="tx1"/>
                    </a:solidFill>
                    <a:latin typeface="Arial" panose="020B0604020202020204" pitchFamily="34" charset="0"/>
                    <a:cs typeface="Arial" panose="020B0604020202020204" pitchFamily="34" charset="0"/>
                  </a:rPr>
                  <a:t>, …)</a:t>
                </a:r>
              </a:p>
              <a:p>
                <a:pPr marL="971550" lvl="1" indent="-514350">
                  <a:buFont typeface="+mj-lt"/>
                  <a:buAutoNum type="arabicPeriod"/>
                </a:pPr>
                <a:r>
                  <a:rPr lang="sr-Latn-RS" sz="2600" dirty="0">
                    <a:solidFill>
                      <a:schemeClr val="tx1"/>
                    </a:solidFill>
                    <a:latin typeface="Arial" panose="020B0604020202020204" pitchFamily="34" charset="0"/>
                    <a:cs typeface="Arial" panose="020B0604020202020204" pitchFamily="34" charset="0"/>
                  </a:rPr>
                  <a:t>RC oscilatore (sa </a:t>
                </a:r>
                <a:r>
                  <a:rPr lang="sr-Latn-RS" sz="2600" dirty="0" err="1">
                    <a:solidFill>
                      <a:schemeClr val="tx1"/>
                    </a:solidFill>
                    <a:latin typeface="Arial" panose="020B0604020202020204" pitchFamily="34" charset="0"/>
                    <a:cs typeface="Arial" panose="020B0604020202020204" pitchFamily="34" charset="0"/>
                  </a:rPr>
                  <a:t>Wien-ovm</a:t>
                </a:r>
                <a:r>
                  <a:rPr lang="sr-Latn-RS" sz="2600" dirty="0">
                    <a:solidFill>
                      <a:schemeClr val="tx1"/>
                    </a:solidFill>
                    <a:latin typeface="Arial" panose="020B0604020202020204" pitchFamily="34" charset="0"/>
                    <a:cs typeface="Arial" panose="020B0604020202020204" pitchFamily="34" charset="0"/>
                  </a:rPr>
                  <a:t> mostom, </a:t>
                </a:r>
                <a:r>
                  <a:rPr lang="sr-Latn-RS" sz="2600" dirty="0" err="1">
                    <a:solidFill>
                      <a:schemeClr val="tx1"/>
                    </a:solidFill>
                    <a:latin typeface="Arial" panose="020B0604020202020204" pitchFamily="34" charset="0"/>
                    <a:cs typeface="Arial" panose="020B0604020202020204" pitchFamily="34" charset="0"/>
                  </a:rPr>
                  <a:t>osc</a:t>
                </a:r>
                <a:r>
                  <a:rPr lang="sr-Latn-RS" sz="2600" dirty="0">
                    <a:solidFill>
                      <a:schemeClr val="tx1"/>
                    </a:solidFill>
                    <a:latin typeface="Arial" panose="020B0604020202020204" pitchFamily="34" charset="0"/>
                    <a:cs typeface="Arial" panose="020B0604020202020204" pitchFamily="34" charset="0"/>
                  </a:rPr>
                  <a:t>. Faznog </a:t>
                </a:r>
                <a:r>
                  <a:rPr lang="sr-Latn-RS" sz="2600" dirty="0" err="1">
                    <a:solidFill>
                      <a:schemeClr val="tx1"/>
                    </a:solidFill>
                    <a:latin typeface="Arial" panose="020B0604020202020204" pitchFamily="34" charset="0"/>
                    <a:cs typeface="Arial" panose="020B0604020202020204" pitchFamily="34" charset="0"/>
                  </a:rPr>
                  <a:t>pomeraja</a:t>
                </a:r>
                <a:r>
                  <a:rPr lang="sr-Latn-RS" sz="2600" dirty="0">
                    <a:solidFill>
                      <a:schemeClr val="tx1"/>
                    </a:solidFill>
                    <a:latin typeface="Arial" panose="020B0604020202020204" pitchFamily="34" charset="0"/>
                    <a:cs typeface="Arial" panose="020B0604020202020204" pitchFamily="34" charset="0"/>
                  </a:rPr>
                  <a:t>, sa dvostrukim T-mostom …)</a:t>
                </a:r>
              </a:p>
              <a:p>
                <a:pPr marL="971550" lvl="1" indent="-514350">
                  <a:buFont typeface="+mj-lt"/>
                  <a:buAutoNum type="arabicPeriod"/>
                </a:pPr>
                <a:r>
                  <a:rPr lang="sr-Latn-RS" sz="2600" dirty="0">
                    <a:solidFill>
                      <a:schemeClr val="tx1"/>
                    </a:solidFill>
                    <a:latin typeface="Arial" panose="020B0604020202020204" pitchFamily="34" charset="0"/>
                    <a:cs typeface="Arial" panose="020B0604020202020204" pitchFamily="34" charset="0"/>
                  </a:rPr>
                  <a:t>Oscilatore sa kristalom kvarca (</a:t>
                </a:r>
                <a:r>
                  <a:rPr lang="sr-Latn-RS" sz="2600" dirty="0" err="1">
                    <a:solidFill>
                      <a:schemeClr val="tx1"/>
                    </a:solidFill>
                    <a:latin typeface="Arial" panose="020B0604020202020204" pitchFamily="34" charset="0"/>
                    <a:cs typeface="Arial" panose="020B0604020202020204" pitchFamily="34" charset="0"/>
                  </a:rPr>
                  <a:t>Pirsov</a:t>
                </a:r>
                <a:r>
                  <a:rPr lang="sr-Latn-RS" sz="2600" dirty="0">
                    <a:solidFill>
                      <a:schemeClr val="tx1"/>
                    </a:solidFill>
                    <a:latin typeface="Arial" panose="020B0604020202020204" pitchFamily="34" charset="0"/>
                    <a:cs typeface="Arial" panose="020B0604020202020204" pitchFamily="34" charset="0"/>
                  </a:rPr>
                  <a:t>)</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609600" y="1470913"/>
                <a:ext cx="10758685" cy="4801314"/>
              </a:xfrm>
              <a:blipFill>
                <a:blip r:embed="rId2"/>
                <a:stretch>
                  <a:fillRect l="-1870" t="-2030" r="-793" b="-3173"/>
                </a:stretch>
              </a:blipFill>
            </p:spPr>
            <p:txBody>
              <a:bodyPr/>
              <a:lstStyle/>
              <a:p>
                <a:r>
                  <a:rPr lang="en-US">
                    <a:noFill/>
                  </a:rPr>
                  <a:t> </a:t>
                </a:r>
              </a:p>
            </p:txBody>
          </p:sp>
        </mc:Fallback>
      </mc:AlternateContent>
    </p:spTree>
    <p:extLst>
      <p:ext uri="{BB962C8B-B14F-4D97-AF65-F5344CB8AC3E}">
        <p14:creationId xmlns:p14="http://schemas.microsoft.com/office/powerpoint/2010/main" val="245524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967620" y="1470913"/>
                <a:ext cx="10400665" cy="5693866"/>
              </a:xfrm>
            </p:spPr>
            <p:txBody>
              <a:bodyPr/>
              <a:lstStyle/>
              <a:p>
                <a:pPr marL="514350" indent="-514350">
                  <a:buFont typeface="Arial" panose="020B0604020202020204" pitchFamily="34" charset="0"/>
                  <a:buChar char="•"/>
                </a:pPr>
                <a:r>
                  <a:rPr lang="sr-Latn-RS" sz="2600" dirty="0">
                    <a:latin typeface="+mj-lt"/>
                    <a:cs typeface="Arial" panose="020B0604020202020204" pitchFamily="34" charset="0"/>
                  </a:rPr>
                  <a:t>Kolo reakcije </a:t>
                </a:r>
                <a14:m>
                  <m:oMath xmlns:m="http://schemas.openxmlformats.org/officeDocument/2006/math">
                    <m:d>
                      <m:dPr>
                        <m:ctrlPr>
                          <a:rPr lang="sr-Latn-RS" sz="2600" i="1" dirty="0">
                            <a:latin typeface="Cambria Math" panose="02040503050406030204" pitchFamily="18" charset="0"/>
                            <a:cs typeface="Arial" panose="020B0604020202020204" pitchFamily="34" charset="0"/>
                          </a:rPr>
                        </m:ctrlPr>
                      </m:dPr>
                      <m:e>
                        <m:r>
                          <m:rPr>
                            <m:sty m:val="p"/>
                          </m:rPr>
                          <a:rPr lang="sr-Latn-RS" sz="2600" i="1" dirty="0">
                            <a:latin typeface="Cambria Math" panose="02040503050406030204" pitchFamily="18" charset="0"/>
                          </a:rPr>
                          <m:t>β</m:t>
                        </m:r>
                      </m:e>
                    </m:d>
                    <m:r>
                      <a:rPr lang="sr-Latn-RS" sz="2600" i="1" dirty="0">
                        <a:latin typeface="Cambria Math" panose="02040503050406030204" pitchFamily="18" charset="0"/>
                      </a:rPr>
                      <m:t> </m:t>
                    </m:r>
                  </m:oMath>
                </a14:m>
                <a:r>
                  <a:rPr lang="sr-Latn-RS" sz="2600" dirty="0">
                    <a:latin typeface="+mj-lt"/>
                    <a:cs typeface="Arial" panose="020B0604020202020204" pitchFamily="34" charset="0"/>
                  </a:rPr>
                  <a:t> je najčešće pasivno; na izlazu oscilatora se vezuje opterećenje.</a:t>
                </a:r>
              </a:p>
              <a:p>
                <a:pPr marL="514350" indent="-514350">
                  <a:buFont typeface="Arial" panose="020B0604020202020204" pitchFamily="34" charset="0"/>
                  <a:buChar char="•"/>
                </a:pPr>
                <a:r>
                  <a:rPr lang="sr-Latn-RS" sz="2600" dirty="0">
                    <a:latin typeface="+mj-lt"/>
                    <a:cs typeface="Arial" panose="020B0604020202020204" pitchFamily="34" charset="0"/>
                  </a:rPr>
                  <a:t>Signal kroz oscilator usled prisustva opterećenja slabi, to može da priguši oscilacije. Zbog toga nam je u kolu potreban i aktivan element (A) koji će da nadoknadi te gubitke.</a:t>
                </a:r>
              </a:p>
              <a:p>
                <a:pPr marL="514350" indent="-514350">
                  <a:buFont typeface="Wingdings" panose="05000000000000000000" pitchFamily="2" charset="2"/>
                  <a:buChar char="v"/>
                </a:pPr>
                <a:r>
                  <a:rPr lang="sr-Latn-RS" sz="2600" dirty="0">
                    <a:latin typeface="+mj-lt"/>
                    <a:cs typeface="Arial" panose="020B0604020202020204" pitchFamily="34" charset="0"/>
                  </a:rPr>
                  <a:t>Izbor vrednosti A:</a:t>
                </a:r>
              </a:p>
              <a:p>
                <a:pPr marL="971550" lvl="1" indent="-514350">
                  <a:buFont typeface="+mj-lt"/>
                  <a:buAutoNum type="arabicPeriod"/>
                </a:pPr>
                <a:r>
                  <a:rPr lang="en-US" sz="2000" spc="-75" dirty="0">
                    <a:latin typeface="Times New Roman"/>
                    <a:cs typeface="Times New Roman"/>
                  </a:rPr>
                  <a:t>Re</a:t>
                </a:r>
                <a:r>
                  <a:rPr lang="en-US" sz="2000" spc="-112" baseline="-4629" dirty="0">
                    <a:latin typeface="Symbol"/>
                    <a:cs typeface="Symbol"/>
                  </a:rPr>
                  <a:t></a:t>
                </a:r>
                <a:r>
                  <a:rPr lang="en-US" sz="2000" spc="-750" baseline="-4629" dirty="0">
                    <a:latin typeface="Times New Roman"/>
                    <a:cs typeface="Times New Roman"/>
                  </a:rPr>
                  <a:t> </a:t>
                </a:r>
                <a14:m>
                  <m:oMath xmlns:m="http://schemas.openxmlformats.org/officeDocument/2006/math">
                    <m:r>
                      <a:rPr lang="sr-Latn-RS" sz="2000" i="1">
                        <a:latin typeface="Cambria Math" panose="02040503050406030204" pitchFamily="18" charset="0"/>
                      </a:rPr>
                      <m:t>𝐴</m:t>
                    </m:r>
                    <m:r>
                      <a:rPr lang="sr-Latn-RS" sz="2000" i="1">
                        <a:latin typeface="Cambria Math" panose="02040503050406030204" pitchFamily="18" charset="0"/>
                        <a:ea typeface="Cambria Math" panose="02040503050406030204" pitchFamily="18" charset="0"/>
                      </a:rPr>
                      <m:t>⋅</m:t>
                    </m:r>
                  </m:oMath>
                </a14:m>
                <a:r>
                  <a:rPr lang="el-GR" sz="2000" dirty="0"/>
                  <a:t>β</a:t>
                </a:r>
                <a:r>
                  <a:rPr lang="en-US" sz="2000" spc="-157" baseline="-4629" dirty="0">
                    <a:latin typeface="Symbol"/>
                    <a:cs typeface="Symbol"/>
                  </a:rPr>
                  <a:t></a:t>
                </a:r>
                <a:r>
                  <a:rPr lang="sr-Latn-RS" sz="2000" spc="-157" baseline="-4629" dirty="0">
                    <a:latin typeface="Symbol"/>
                    <a:cs typeface="Symbol"/>
                  </a:rPr>
                  <a:t>  </a:t>
                </a:r>
                <a:r>
                  <a:rPr lang="en-US" sz="2000" spc="-540" baseline="-4629" dirty="0">
                    <a:latin typeface="Times New Roman"/>
                    <a:cs typeface="Times New Roman"/>
                  </a:rPr>
                  <a:t> </a:t>
                </a:r>
                <a:r>
                  <a:rPr lang="sr-Latn-RS" sz="2000" dirty="0">
                    <a:latin typeface="Symbol"/>
                    <a:cs typeface="Times New Roman"/>
                  </a:rPr>
                  <a:t>&lt;</a:t>
                </a:r>
                <a:r>
                  <a:rPr lang="en-US" sz="2000" spc="-25" dirty="0">
                    <a:latin typeface="Times New Roman"/>
                    <a:cs typeface="Times New Roman"/>
                  </a:rPr>
                  <a:t>1</a:t>
                </a:r>
                <a:r>
                  <a:rPr lang="sr-Latn-RS" sz="2000" spc="-25" dirty="0">
                    <a:latin typeface="Times New Roman"/>
                    <a:cs typeface="Times New Roman"/>
                  </a:rPr>
                  <a:t>    </a:t>
                </a:r>
                <a:r>
                  <a:rPr lang="sr-Latn-RS" sz="2000" spc="-25" dirty="0">
                    <a:latin typeface="Times New Roman"/>
                    <a:cs typeface="Times New Roman"/>
                    <a:sym typeface="Wingdings" panose="05000000000000000000" pitchFamily="2" charset="2"/>
                  </a:rPr>
                  <a:t> signal vremenom slabi i tada se javljaju prigušene oscilacije</a:t>
                </a:r>
              </a:p>
              <a:p>
                <a:pPr marL="971550" lvl="1" indent="-514350">
                  <a:buFont typeface="+mj-lt"/>
                  <a:buAutoNum type="arabicPeriod"/>
                </a:pPr>
                <a:r>
                  <a:rPr lang="en-US" sz="2000" spc="-75" dirty="0">
                    <a:latin typeface="Times New Roman"/>
                    <a:cs typeface="Times New Roman"/>
                  </a:rPr>
                  <a:t>Re</a:t>
                </a:r>
                <a:r>
                  <a:rPr lang="en-US" sz="2000" spc="-112" baseline="-4629" dirty="0">
                    <a:latin typeface="Symbol"/>
                    <a:cs typeface="Symbol"/>
                  </a:rPr>
                  <a:t></a:t>
                </a:r>
                <a:r>
                  <a:rPr lang="en-US" sz="2000" spc="-750" baseline="-4629" dirty="0">
                    <a:latin typeface="Times New Roman"/>
                    <a:cs typeface="Times New Roman"/>
                  </a:rPr>
                  <a:t> </a:t>
                </a:r>
                <a14:m>
                  <m:oMath xmlns:m="http://schemas.openxmlformats.org/officeDocument/2006/math">
                    <m:r>
                      <a:rPr lang="sr-Latn-RS" sz="2000" i="1">
                        <a:latin typeface="Cambria Math" panose="02040503050406030204" pitchFamily="18" charset="0"/>
                      </a:rPr>
                      <m:t>𝐴</m:t>
                    </m:r>
                    <m:r>
                      <a:rPr lang="sr-Latn-RS" sz="2000" i="1">
                        <a:latin typeface="Cambria Math" panose="02040503050406030204" pitchFamily="18" charset="0"/>
                        <a:ea typeface="Cambria Math" panose="02040503050406030204" pitchFamily="18" charset="0"/>
                      </a:rPr>
                      <m:t>⋅</m:t>
                    </m:r>
                  </m:oMath>
                </a14:m>
                <a:r>
                  <a:rPr lang="el-GR" sz="2000" dirty="0"/>
                  <a:t>β</a:t>
                </a:r>
                <a:r>
                  <a:rPr lang="en-US" sz="2000" spc="-157" baseline="-4629" dirty="0">
                    <a:latin typeface="Symbol"/>
                    <a:cs typeface="Symbol"/>
                  </a:rPr>
                  <a:t></a:t>
                </a:r>
                <a:r>
                  <a:rPr lang="sr-Latn-RS" sz="2000" spc="-157" baseline="-4629" dirty="0">
                    <a:latin typeface="Symbol"/>
                    <a:cs typeface="Symbol"/>
                  </a:rPr>
                  <a:t>   </a:t>
                </a:r>
                <a:r>
                  <a:rPr lang="en-US" sz="2000" spc="-540" baseline="-4629" dirty="0">
                    <a:latin typeface="Times New Roman"/>
                    <a:cs typeface="Times New Roman"/>
                  </a:rPr>
                  <a:t> </a:t>
                </a:r>
                <a:r>
                  <a:rPr lang="sr-Latn-RS" sz="2000" spc="-540" baseline="-4629" dirty="0">
                    <a:latin typeface="Times New Roman"/>
                    <a:cs typeface="Times New Roman"/>
                  </a:rPr>
                  <a:t>   </a:t>
                </a:r>
                <a:r>
                  <a:rPr lang="sr-Latn-RS" sz="2000" dirty="0">
                    <a:latin typeface="Symbol"/>
                    <a:cs typeface="Times New Roman"/>
                  </a:rPr>
                  <a:t>=</a:t>
                </a:r>
                <a:r>
                  <a:rPr lang="en-US" sz="2000" spc="-25" dirty="0">
                    <a:latin typeface="Times New Roman"/>
                    <a:cs typeface="Times New Roman"/>
                  </a:rPr>
                  <a:t>1</a:t>
                </a:r>
                <a:r>
                  <a:rPr lang="sr-Latn-RS" sz="2000" spc="-25" dirty="0">
                    <a:latin typeface="Times New Roman"/>
                    <a:cs typeface="Times New Roman"/>
                  </a:rPr>
                  <a:t>   </a:t>
                </a:r>
                <a:r>
                  <a:rPr lang="sr-Latn-RS" sz="2000" spc="-25" dirty="0">
                    <a:latin typeface="Times New Roman"/>
                    <a:cs typeface="Times New Roman"/>
                    <a:sym typeface="Wingdings" panose="05000000000000000000" pitchFamily="2" charset="2"/>
                  </a:rPr>
                  <a:t> pojačavač A nadoknadi sve gubitke koje je unelo kolo </a:t>
                </a:r>
                <a:r>
                  <a:rPr lang="el-GR" sz="2000" dirty="0"/>
                  <a:t>β</a:t>
                </a:r>
                <a:r>
                  <a:rPr lang="sr-Latn-RS" sz="2000" dirty="0"/>
                  <a:t>. Ovde se javljaju stabilne pravilne oscilacije</a:t>
                </a:r>
              </a:p>
              <a:p>
                <a:pPr marL="971550" lvl="1" indent="-514350">
                  <a:buFont typeface="+mj-lt"/>
                  <a:buAutoNum type="arabicPeriod"/>
                </a:pPr>
                <a:r>
                  <a:rPr lang="en-US" sz="2000" spc="-75" dirty="0">
                    <a:latin typeface="Times New Roman"/>
                    <a:cs typeface="Times New Roman"/>
                  </a:rPr>
                  <a:t>Re</a:t>
                </a:r>
                <a:r>
                  <a:rPr lang="en-US" sz="2000" spc="-112" baseline="-4629" dirty="0">
                    <a:latin typeface="Symbol"/>
                    <a:cs typeface="Symbol"/>
                  </a:rPr>
                  <a:t></a:t>
                </a:r>
                <a:r>
                  <a:rPr lang="en-US" sz="2000" spc="-750" baseline="-4629" dirty="0">
                    <a:latin typeface="Times New Roman"/>
                    <a:cs typeface="Times New Roman"/>
                  </a:rPr>
                  <a:t> </a:t>
                </a:r>
                <a14:m>
                  <m:oMath xmlns:m="http://schemas.openxmlformats.org/officeDocument/2006/math">
                    <m:r>
                      <a:rPr lang="sr-Latn-RS" sz="2000" i="1">
                        <a:latin typeface="Cambria Math" panose="02040503050406030204" pitchFamily="18" charset="0"/>
                      </a:rPr>
                      <m:t>𝐴</m:t>
                    </m:r>
                    <m:r>
                      <a:rPr lang="sr-Latn-RS" sz="2000" i="1">
                        <a:latin typeface="Cambria Math" panose="02040503050406030204" pitchFamily="18" charset="0"/>
                        <a:ea typeface="Cambria Math" panose="02040503050406030204" pitchFamily="18" charset="0"/>
                      </a:rPr>
                      <m:t>⋅</m:t>
                    </m:r>
                  </m:oMath>
                </a14:m>
                <a:r>
                  <a:rPr lang="el-GR" sz="2000" dirty="0"/>
                  <a:t>β</a:t>
                </a:r>
                <a:r>
                  <a:rPr lang="sr-Latn-RS" sz="2000" dirty="0"/>
                  <a:t> </a:t>
                </a:r>
                <a:r>
                  <a:rPr lang="en-US" sz="2000" spc="-157" baseline="-4629" dirty="0">
                    <a:latin typeface="Symbol"/>
                    <a:cs typeface="Symbol"/>
                  </a:rPr>
                  <a:t></a:t>
                </a:r>
                <a:r>
                  <a:rPr lang="sr-Latn-RS" sz="2000" spc="-157" baseline="-4629" dirty="0">
                    <a:latin typeface="Symbol"/>
                    <a:cs typeface="Symbol"/>
                  </a:rPr>
                  <a:t>   </a:t>
                </a:r>
                <a:r>
                  <a:rPr lang="en-US" sz="2000" spc="-540" baseline="-4629" dirty="0">
                    <a:latin typeface="Times New Roman"/>
                    <a:cs typeface="Times New Roman"/>
                  </a:rPr>
                  <a:t> </a:t>
                </a:r>
                <a:r>
                  <a:rPr lang="sr-Latn-RS" sz="2000" spc="-540" baseline="-4629" dirty="0">
                    <a:latin typeface="Times New Roman"/>
                    <a:cs typeface="Times New Roman"/>
                  </a:rPr>
                  <a:t>       </a:t>
                </a:r>
                <a:r>
                  <a:rPr lang="sr-Latn-RS" sz="2000" dirty="0">
                    <a:latin typeface="Symbol"/>
                    <a:cs typeface="Times New Roman"/>
                  </a:rPr>
                  <a:t>&gt;</a:t>
                </a:r>
                <a:r>
                  <a:rPr lang="en-US" sz="2000" spc="-25" dirty="0">
                    <a:latin typeface="Times New Roman"/>
                    <a:cs typeface="Times New Roman"/>
                  </a:rPr>
                  <a:t>1</a:t>
                </a:r>
                <a:r>
                  <a:rPr lang="sr-Latn-RS" sz="2000" spc="-25" dirty="0">
                    <a:latin typeface="Times New Roman"/>
                    <a:cs typeface="Times New Roman"/>
                  </a:rPr>
                  <a:t>  </a:t>
                </a:r>
                <a:r>
                  <a:rPr lang="sr-Latn-RS" sz="2000" spc="-25" dirty="0">
                    <a:latin typeface="Times New Roman"/>
                    <a:cs typeface="Times New Roman"/>
                    <a:sym typeface="Wingdings" panose="05000000000000000000" pitchFamily="2" charset="2"/>
                  </a:rPr>
                  <a:t> amplituda oscilatora vremenom raste do određene granice nakon koje dolazi do odsecanja. Odsecanje se dešava zbog zasićenja ili zakočenja. Signal postaje složeno periodičan. Da bismo iz takvog složeno periodičnog signala dobili prosto periodični signal uvodimo rezonantno kolo (filtar). U praksi je ovo najčešći slučaj.</a:t>
                </a:r>
              </a:p>
              <a:p>
                <a:pPr lvl="1"/>
                <a:endParaRPr lang="sr-Latn-R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967620" y="1470913"/>
                <a:ext cx="10400665" cy="5693866"/>
              </a:xfrm>
              <a:blipFill>
                <a:blip r:embed="rId2"/>
                <a:stretch>
                  <a:fillRect l="-1817" t="-1606" r="-1348"/>
                </a:stretch>
              </a:blipFill>
            </p:spPr>
            <p:txBody>
              <a:bodyPr/>
              <a:lstStyle/>
              <a:p>
                <a:r>
                  <a:rPr lang="en-US">
                    <a:noFill/>
                  </a:rPr>
                  <a:t> </a:t>
                </a:r>
              </a:p>
            </p:txBody>
          </p:sp>
        </mc:Fallback>
      </mc:AlternateContent>
      <p:sp>
        <p:nvSpPr>
          <p:cNvPr id="4" name="Title 1"/>
          <p:cNvSpPr>
            <a:spLocks noGrp="1"/>
          </p:cNvSpPr>
          <p:nvPr>
            <p:ph type="title"/>
          </p:nvPr>
        </p:nvSpPr>
        <p:spPr>
          <a:xfrm>
            <a:off x="480905" y="323976"/>
            <a:ext cx="7310120" cy="492443"/>
          </a:xfrm>
        </p:spPr>
        <p:txBody>
          <a:bodyPr/>
          <a:lstStyle/>
          <a:p>
            <a:r>
              <a:rPr lang="en-US" dirty="0" err="1"/>
              <a:t>Barkhauzenov</a:t>
            </a:r>
            <a:r>
              <a:rPr lang="en-US" spc="-90" dirty="0"/>
              <a:t> </a:t>
            </a:r>
            <a:r>
              <a:rPr lang="sr-Latn-RS" spc="-10" dirty="0"/>
              <a:t>uslov oscilovanja</a:t>
            </a:r>
            <a:endParaRPr lang="en-US" dirty="0"/>
          </a:p>
        </p:txBody>
      </p:sp>
    </p:spTree>
    <p:extLst>
      <p:ext uri="{BB962C8B-B14F-4D97-AF65-F5344CB8AC3E}">
        <p14:creationId xmlns:p14="http://schemas.microsoft.com/office/powerpoint/2010/main" val="426121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en-US" dirty="0" err="1"/>
              <a:t>Kolpicov</a:t>
            </a:r>
            <a:r>
              <a:rPr lang="en-US" spc="-55" dirty="0"/>
              <a:t> </a:t>
            </a:r>
            <a:r>
              <a:rPr lang="en-US" spc="-10" dirty="0" err="1"/>
              <a:t>oscilator</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13030200" cy="6324600"/>
          </a:xfrm>
          <a:prstGeom prst="rect">
            <a:avLst/>
          </a:prstGeom>
        </p:spPr>
      </p:pic>
    </p:spTree>
    <p:extLst>
      <p:ext uri="{BB962C8B-B14F-4D97-AF65-F5344CB8AC3E}">
        <p14:creationId xmlns:p14="http://schemas.microsoft.com/office/powerpoint/2010/main" val="194162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05" y="323976"/>
            <a:ext cx="7310120" cy="492443"/>
          </a:xfrm>
        </p:spPr>
        <p:txBody>
          <a:bodyPr/>
          <a:lstStyle/>
          <a:p>
            <a:r>
              <a:rPr lang="en-US" dirty="0" err="1"/>
              <a:t>Kolpicov</a:t>
            </a:r>
            <a:r>
              <a:rPr lang="en-US" spc="-55" dirty="0"/>
              <a:t> </a:t>
            </a:r>
            <a:r>
              <a:rPr lang="en-US" spc="-10" dirty="0" err="1"/>
              <a:t>oscilator</a:t>
            </a:r>
            <a:endParaRPr lang="en-US" dirty="0"/>
          </a:p>
        </p:txBody>
      </p:sp>
      <p:sp>
        <p:nvSpPr>
          <p:cNvPr id="5" name="Rectangle 4"/>
          <p:cNvSpPr/>
          <p:nvPr/>
        </p:nvSpPr>
        <p:spPr>
          <a:xfrm>
            <a:off x="1600200" y="5715000"/>
            <a:ext cx="38862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609600" y="1470913"/>
                <a:ext cx="11049000" cy="5925789"/>
              </a:xfrm>
            </p:spPr>
            <p:txBody>
              <a:bodyPr/>
              <a:lstStyle/>
              <a:p>
                <a:pPr marL="418465" indent="-342265">
                  <a:lnSpc>
                    <a:spcPct val="100000"/>
                  </a:lnSpc>
                  <a:spcBef>
                    <a:spcPts val="725"/>
                  </a:spcBef>
                  <a:buChar char="•"/>
                  <a:tabLst>
                    <a:tab pos="418465" algn="l"/>
                  </a:tabLst>
                </a:pPr>
                <a:r>
                  <a:rPr lang="en-US" dirty="0">
                    <a:latin typeface="+mn-lt"/>
                    <a:cs typeface="Arial" panose="020B0604020202020204" pitchFamily="34" charset="0"/>
                  </a:rPr>
                  <a:t>LC</a:t>
                </a:r>
                <a:r>
                  <a:rPr lang="en-US" spc="-10" dirty="0">
                    <a:latin typeface="+mn-lt"/>
                    <a:cs typeface="Arial" panose="020B0604020202020204" pitchFamily="34" charset="0"/>
                  </a:rPr>
                  <a:t> </a:t>
                </a:r>
                <a:r>
                  <a:rPr lang="en-US" spc="-10" dirty="0" err="1">
                    <a:latin typeface="+mn-lt"/>
                    <a:cs typeface="Arial" panose="020B0604020202020204" pitchFamily="34" charset="0"/>
                  </a:rPr>
                  <a:t>oscilator</a:t>
                </a:r>
                <a:endParaRPr lang="en-US" dirty="0">
                  <a:latin typeface="+mn-lt"/>
                  <a:cs typeface="Arial" panose="020B0604020202020204" pitchFamily="34" charset="0"/>
                </a:endParaRPr>
              </a:p>
              <a:p>
                <a:pPr marL="418465" marR="182880" indent="-342900">
                  <a:lnSpc>
                    <a:spcPct val="100000"/>
                  </a:lnSpc>
                  <a:spcBef>
                    <a:spcPts val="620"/>
                  </a:spcBef>
                  <a:buChar char="•"/>
                  <a:tabLst>
                    <a:tab pos="418465" algn="l"/>
                  </a:tabLst>
                </a:pPr>
                <a:r>
                  <a:rPr lang="en-US" dirty="0" err="1">
                    <a:latin typeface="+mn-lt"/>
                  </a:rPr>
                  <a:t>Pojačavač</a:t>
                </a:r>
                <a:r>
                  <a:rPr lang="en-US" dirty="0">
                    <a:latin typeface="+mn-lt"/>
                  </a:rPr>
                  <a:t> </a:t>
                </a:r>
                <a:r>
                  <a:rPr lang="en-US" dirty="0" err="1">
                    <a:latin typeface="+mn-lt"/>
                  </a:rPr>
                  <a:t>sa</a:t>
                </a:r>
                <a:r>
                  <a:rPr lang="en-US" dirty="0">
                    <a:latin typeface="+mn-lt"/>
                  </a:rPr>
                  <a:t> </a:t>
                </a:r>
                <a:r>
                  <a:rPr lang="en-US" dirty="0" err="1">
                    <a:latin typeface="+mn-lt"/>
                  </a:rPr>
                  <a:t>zajedničkom</a:t>
                </a:r>
                <a:r>
                  <a:rPr lang="en-US" dirty="0">
                    <a:latin typeface="+mn-lt"/>
                  </a:rPr>
                  <a:t> </a:t>
                </a:r>
                <a:r>
                  <a:rPr lang="en-US" dirty="0" err="1">
                    <a:latin typeface="+mn-lt"/>
                  </a:rPr>
                  <a:t>emitorom</a:t>
                </a:r>
                <a:r>
                  <a:rPr lang="en-US" dirty="0">
                    <a:latin typeface="+mn-lt"/>
                  </a:rPr>
                  <a:t> </a:t>
                </a:r>
                <a:r>
                  <a:rPr lang="en-US" dirty="0" err="1">
                    <a:latin typeface="+mn-lt"/>
                  </a:rPr>
                  <a:t>ili</a:t>
                </a:r>
                <a:r>
                  <a:rPr lang="en-US" dirty="0">
                    <a:latin typeface="+mn-lt"/>
                  </a:rPr>
                  <a:t> </a:t>
                </a:r>
                <a:r>
                  <a:rPr lang="en-US" dirty="0" err="1">
                    <a:latin typeface="+mn-lt"/>
                  </a:rPr>
                  <a:t>bazom</a:t>
                </a:r>
                <a:r>
                  <a:rPr lang="sr-Latn-RS" dirty="0">
                    <a:latin typeface="+mn-lt"/>
                  </a:rPr>
                  <a:t> </a:t>
                </a:r>
                <a:r>
                  <a:rPr lang="en-US" dirty="0">
                    <a:latin typeface="+mn-lt"/>
                  </a:rPr>
                  <a:t>(</a:t>
                </a:r>
                <a:r>
                  <a:rPr lang="en-US" dirty="0" err="1">
                    <a:latin typeface="+mn-lt"/>
                  </a:rPr>
                  <a:t>sorsom</a:t>
                </a:r>
                <a:r>
                  <a:rPr lang="en-US" dirty="0">
                    <a:latin typeface="+mn-lt"/>
                  </a:rPr>
                  <a:t> </a:t>
                </a:r>
                <a:r>
                  <a:rPr lang="en-US" dirty="0" err="1">
                    <a:latin typeface="+mn-lt"/>
                  </a:rPr>
                  <a:t>ili</a:t>
                </a:r>
                <a:r>
                  <a:rPr lang="en-US" dirty="0">
                    <a:latin typeface="+mn-lt"/>
                  </a:rPr>
                  <a:t> </a:t>
                </a:r>
                <a:r>
                  <a:rPr lang="en-US" dirty="0" err="1">
                    <a:latin typeface="+mn-lt"/>
                  </a:rPr>
                  <a:t>gejtom</a:t>
                </a:r>
                <a:r>
                  <a:rPr lang="en-US" dirty="0">
                    <a:latin typeface="+mn-lt"/>
                  </a:rPr>
                  <a:t>).</a:t>
                </a:r>
              </a:p>
              <a:p>
                <a:pPr marL="418465" indent="-342900">
                  <a:lnSpc>
                    <a:spcPct val="100000"/>
                  </a:lnSpc>
                  <a:spcBef>
                    <a:spcPts val="625"/>
                  </a:spcBef>
                  <a:buChar char="•"/>
                  <a:tabLst>
                    <a:tab pos="418465" algn="l"/>
                  </a:tabLst>
                </a:pPr>
                <a:r>
                  <a:rPr lang="en-US" dirty="0" err="1">
                    <a:latin typeface="+mn-lt"/>
                    <a:cs typeface="Arial" panose="020B0604020202020204" pitchFamily="34" charset="0"/>
                  </a:rPr>
                  <a:t>Kolo</a:t>
                </a:r>
                <a:r>
                  <a:rPr lang="en-US" spc="-70" dirty="0">
                    <a:latin typeface="+mn-lt"/>
                    <a:cs typeface="Arial" panose="020B0604020202020204" pitchFamily="34" charset="0"/>
                  </a:rPr>
                  <a:t> </a:t>
                </a:r>
                <a:r>
                  <a:rPr lang="en-US" dirty="0" err="1">
                    <a:latin typeface="+mn-lt"/>
                    <a:cs typeface="Arial" panose="020B0604020202020204" pitchFamily="34" charset="0"/>
                  </a:rPr>
                  <a:t>reakcije</a:t>
                </a:r>
                <a:r>
                  <a:rPr lang="sr-Latn-RS" dirty="0">
                    <a:latin typeface="+mn-lt"/>
                    <a:cs typeface="Arial" panose="020B0604020202020204" pitchFamily="34" charset="0"/>
                  </a:rPr>
                  <a:t>(</a:t>
                </a:r>
                <a:r>
                  <a:rPr lang="el-GR" dirty="0">
                    <a:latin typeface="+mn-lt"/>
                    <a:cs typeface="Arial" panose="020B0604020202020204" pitchFamily="34" charset="0"/>
                  </a:rPr>
                  <a:t>β</a:t>
                </a:r>
                <a:r>
                  <a:rPr lang="sr-Latn-RS" dirty="0">
                    <a:latin typeface="+mn-lt"/>
                    <a:cs typeface="Arial" panose="020B0604020202020204" pitchFamily="34" charset="0"/>
                  </a:rPr>
                  <a:t>)</a:t>
                </a:r>
                <a:r>
                  <a:rPr lang="en-US" dirty="0">
                    <a:latin typeface="+mn-lt"/>
                    <a:cs typeface="Arial" panose="020B0604020202020204" pitchFamily="34" charset="0"/>
                  </a:rPr>
                  <a:t> </a:t>
                </a:r>
                <a:r>
                  <a:rPr lang="sr-Latn-RS" dirty="0">
                    <a:latin typeface="+mn-lt"/>
                    <a:cs typeface="Arial" panose="020B0604020202020204" pitchFamily="34" charset="0"/>
                  </a:rPr>
                  <a:t>čini</a:t>
                </a:r>
                <a:r>
                  <a:rPr lang="en-US" dirty="0">
                    <a:latin typeface="+mn-lt"/>
                    <a:cs typeface="Arial" panose="020B0604020202020204" pitchFamily="34" charset="0"/>
                  </a:rPr>
                  <a:t> </a:t>
                </a:r>
                <a:r>
                  <a:rPr lang="en-US" dirty="0" err="1">
                    <a:latin typeface="+mn-lt"/>
                    <a:cs typeface="Arial" panose="020B0604020202020204" pitchFamily="34" charset="0"/>
                  </a:rPr>
                  <a:t>kalem</a:t>
                </a:r>
                <a:r>
                  <a:rPr lang="en-US" spc="-30" dirty="0">
                    <a:latin typeface="+mn-lt"/>
                    <a:cs typeface="Arial" panose="020B0604020202020204" pitchFamily="34" charset="0"/>
                  </a:rPr>
                  <a:t> </a:t>
                </a:r>
                <a:r>
                  <a:rPr lang="en-US" dirty="0">
                    <a:latin typeface="+mn-lt"/>
                    <a:cs typeface="Arial" panose="020B0604020202020204" pitchFamily="34" charset="0"/>
                  </a:rPr>
                  <a:t>L</a:t>
                </a:r>
                <a:r>
                  <a:rPr lang="en-US" spc="-25" dirty="0">
                    <a:latin typeface="+mn-lt"/>
                    <a:cs typeface="Arial" panose="020B0604020202020204" pitchFamily="34" charset="0"/>
                  </a:rPr>
                  <a:t> </a:t>
                </a:r>
                <a:r>
                  <a:rPr lang="en-US" dirty="0" err="1">
                    <a:latin typeface="+mn-lt"/>
                    <a:cs typeface="Arial" panose="020B0604020202020204" pitchFamily="34" charset="0"/>
                  </a:rPr>
                  <a:t>i</a:t>
                </a:r>
                <a:r>
                  <a:rPr lang="en-US" spc="-40" dirty="0">
                    <a:latin typeface="+mn-lt"/>
                    <a:cs typeface="Arial" panose="020B0604020202020204" pitchFamily="34" charset="0"/>
                  </a:rPr>
                  <a:t> </a:t>
                </a:r>
                <a:r>
                  <a:rPr lang="en-US" dirty="0" err="1">
                    <a:latin typeface="+mn-lt"/>
                    <a:cs typeface="Arial" panose="020B0604020202020204" pitchFamily="34" charset="0"/>
                  </a:rPr>
                  <a:t>kondenzatori</a:t>
                </a:r>
                <a:r>
                  <a:rPr lang="en-US" spc="-5" dirty="0">
                    <a:latin typeface="+mn-lt"/>
                    <a:cs typeface="Arial" panose="020B0604020202020204" pitchFamily="34" charset="0"/>
                  </a:rPr>
                  <a:t> </a:t>
                </a:r>
                <a:r>
                  <a:rPr lang="en-US" dirty="0">
                    <a:latin typeface="+mn-lt"/>
                    <a:cs typeface="Arial" panose="020B0604020202020204" pitchFamily="34" charset="0"/>
                  </a:rPr>
                  <a:t>C</a:t>
                </a:r>
                <a:r>
                  <a:rPr lang="en-US" baseline="-21241" dirty="0">
                    <a:latin typeface="+mn-lt"/>
                    <a:cs typeface="Arial" panose="020B0604020202020204" pitchFamily="34" charset="0"/>
                  </a:rPr>
                  <a:t>1</a:t>
                </a:r>
                <a:r>
                  <a:rPr lang="en-US" spc="315" baseline="-21241" dirty="0">
                    <a:latin typeface="+mn-lt"/>
                    <a:cs typeface="Arial" panose="020B0604020202020204" pitchFamily="34" charset="0"/>
                  </a:rPr>
                  <a:t> </a:t>
                </a:r>
                <a:r>
                  <a:rPr lang="en-US" dirty="0" err="1">
                    <a:latin typeface="+mn-lt"/>
                    <a:cs typeface="Arial" panose="020B0604020202020204" pitchFamily="34" charset="0"/>
                  </a:rPr>
                  <a:t>i</a:t>
                </a:r>
                <a:r>
                  <a:rPr lang="en-US" spc="-35" dirty="0">
                    <a:latin typeface="+mn-lt"/>
                    <a:cs typeface="Arial" panose="020B0604020202020204" pitchFamily="34" charset="0"/>
                  </a:rPr>
                  <a:t> </a:t>
                </a:r>
                <a:r>
                  <a:rPr lang="en-US" spc="-25" dirty="0">
                    <a:latin typeface="+mn-lt"/>
                    <a:cs typeface="Arial" panose="020B0604020202020204" pitchFamily="34" charset="0"/>
                  </a:rPr>
                  <a:t>C</a:t>
                </a:r>
                <a:r>
                  <a:rPr lang="en-US" spc="-37" baseline="-21241" dirty="0">
                    <a:latin typeface="+mn-lt"/>
                    <a:cs typeface="Arial" panose="020B0604020202020204" pitchFamily="34" charset="0"/>
                  </a:rPr>
                  <a:t>2</a:t>
                </a:r>
                <a:r>
                  <a:rPr lang="sr-Latn-RS" spc="-37" baseline="-21241" dirty="0">
                    <a:latin typeface="+mn-lt"/>
                    <a:cs typeface="Arial" panose="020B0604020202020204" pitchFamily="34" charset="0"/>
                  </a:rPr>
                  <a:t> </a:t>
                </a:r>
                <a:r>
                  <a:rPr lang="sr-Latn-RS" dirty="0">
                    <a:latin typeface="+mn-lt"/>
                  </a:rPr>
                  <a:t>(oni se naizmenično pune i prazne i generišu sinusne oscilacije izlaznog napona)</a:t>
                </a:r>
                <a:endParaRPr lang="en-US" dirty="0">
                  <a:latin typeface="+mn-lt"/>
                </a:endParaRPr>
              </a:p>
              <a:p>
                <a:pPr marL="418465" indent="-342900">
                  <a:lnSpc>
                    <a:spcPct val="100000"/>
                  </a:lnSpc>
                  <a:spcBef>
                    <a:spcPts val="625"/>
                  </a:spcBef>
                  <a:buChar char="•"/>
                  <a:tabLst>
                    <a:tab pos="418465" algn="l"/>
                  </a:tabLst>
                </a:pPr>
                <a:r>
                  <a:rPr lang="en-US" dirty="0" err="1">
                    <a:latin typeface="+mn-lt"/>
                  </a:rPr>
                  <a:t>Kolo</a:t>
                </a:r>
                <a:r>
                  <a:rPr lang="en-US" dirty="0">
                    <a:latin typeface="+mn-lt"/>
                  </a:rPr>
                  <a:t> </a:t>
                </a:r>
                <a:r>
                  <a:rPr lang="en-US" spc="-37" dirty="0" err="1">
                    <a:latin typeface="+mn-lt"/>
                    <a:cs typeface="Arial" panose="020B0604020202020204" pitchFamily="34" charset="0"/>
                  </a:rPr>
                  <a:t>osnovnog</a:t>
                </a:r>
                <a:r>
                  <a:rPr lang="en-US" spc="-37" dirty="0">
                    <a:latin typeface="+mn-lt"/>
                    <a:cs typeface="Arial" panose="020B0604020202020204" pitchFamily="34" charset="0"/>
                  </a:rPr>
                  <a:t> </a:t>
                </a:r>
                <a:r>
                  <a:rPr lang="en-US" spc="-37" dirty="0" err="1">
                    <a:latin typeface="+mn-lt"/>
                    <a:cs typeface="Arial" panose="020B0604020202020204" pitchFamily="34" charset="0"/>
                  </a:rPr>
                  <a:t>poja</a:t>
                </a:r>
                <a:r>
                  <a:rPr lang="sr-Latn-RS" spc="-37" dirty="0">
                    <a:latin typeface="+mn-lt"/>
                    <a:cs typeface="Arial" panose="020B0604020202020204" pitchFamily="34" charset="0"/>
                  </a:rPr>
                  <a:t>č</a:t>
                </a:r>
                <a:r>
                  <a:rPr lang="en-US" spc="-37" dirty="0">
                    <a:latin typeface="+mn-lt"/>
                    <a:cs typeface="Arial" panose="020B0604020202020204" pitchFamily="34" charset="0"/>
                  </a:rPr>
                  <a:t>ava</a:t>
                </a:r>
                <a:r>
                  <a:rPr lang="sr-Latn-RS" spc="-37" dirty="0">
                    <a:latin typeface="+mn-lt"/>
                    <a:cs typeface="Arial" panose="020B0604020202020204" pitchFamily="34" charset="0"/>
                  </a:rPr>
                  <a:t>č</a:t>
                </a:r>
                <a:r>
                  <a:rPr lang="en-US" spc="-37" dirty="0">
                    <a:latin typeface="+mn-lt"/>
                    <a:cs typeface="Arial" panose="020B0604020202020204" pitchFamily="34" charset="0"/>
                  </a:rPr>
                  <a:t>a</a:t>
                </a:r>
                <a:r>
                  <a:rPr lang="sr-Latn-RS" spc="-37" dirty="0">
                    <a:latin typeface="+mn-lt"/>
                    <a:cs typeface="Arial" panose="020B0604020202020204" pitchFamily="34" charset="0"/>
                  </a:rPr>
                  <a:t> (A)</a:t>
                </a:r>
                <a:r>
                  <a:rPr lang="en-US" spc="-37" dirty="0">
                    <a:latin typeface="+mn-lt"/>
                    <a:cs typeface="Arial" panose="020B0604020202020204" pitchFamily="34" charset="0"/>
                  </a:rPr>
                  <a:t> </a:t>
                </a:r>
                <a:r>
                  <a:rPr lang="en-US" spc="-37" dirty="0" err="1">
                    <a:latin typeface="+mn-lt"/>
                    <a:cs typeface="Arial" panose="020B0604020202020204" pitchFamily="34" charset="0"/>
                  </a:rPr>
                  <a:t>predstavlja</a:t>
                </a:r>
                <a:r>
                  <a:rPr lang="en-US" spc="-37" dirty="0">
                    <a:latin typeface="+mn-lt"/>
                    <a:cs typeface="Arial" panose="020B0604020202020204" pitchFamily="34" charset="0"/>
                  </a:rPr>
                  <a:t> </a:t>
                </a:r>
                <a:r>
                  <a:rPr lang="en-US" spc="-37" dirty="0" err="1">
                    <a:latin typeface="+mn-lt"/>
                    <a:cs typeface="Arial" panose="020B0604020202020204" pitchFamily="34" charset="0"/>
                  </a:rPr>
                  <a:t>konfiguraciju</a:t>
                </a:r>
                <a:r>
                  <a:rPr lang="sr-Latn-RS" spc="-37" dirty="0">
                    <a:latin typeface="+mn-lt"/>
                    <a:cs typeface="Arial" panose="020B0604020202020204" pitchFamily="34" charset="0"/>
                  </a:rPr>
                  <a:t> pojačavača</a:t>
                </a:r>
                <a:r>
                  <a:rPr lang="en-US" spc="-37" dirty="0">
                    <a:latin typeface="+mn-lt"/>
                    <a:cs typeface="Arial" panose="020B0604020202020204" pitchFamily="34" charset="0"/>
                  </a:rPr>
                  <a:t> </a:t>
                </a:r>
                <a:r>
                  <a:rPr lang="en-US" spc="-37" dirty="0" err="1">
                    <a:latin typeface="+mn-lt"/>
                    <a:cs typeface="Arial" panose="020B0604020202020204" pitchFamily="34" charset="0"/>
                  </a:rPr>
                  <a:t>sa</a:t>
                </a:r>
                <a:r>
                  <a:rPr lang="en-US" spc="-37" dirty="0">
                    <a:latin typeface="+mn-lt"/>
                    <a:cs typeface="Arial" panose="020B0604020202020204" pitchFamily="34" charset="0"/>
                  </a:rPr>
                  <a:t> </a:t>
                </a:r>
                <a:r>
                  <a:rPr lang="en-US" spc="-37" dirty="0" err="1">
                    <a:latin typeface="+mn-lt"/>
                    <a:cs typeface="Arial" panose="020B0604020202020204" pitchFamily="34" charset="0"/>
                  </a:rPr>
                  <a:t>zajedni</a:t>
                </a:r>
                <a:r>
                  <a:rPr lang="sr-Latn-RS" spc="-37" dirty="0">
                    <a:latin typeface="+mn-lt"/>
                    <a:cs typeface="Arial" panose="020B0604020202020204" pitchFamily="34" charset="0"/>
                  </a:rPr>
                  <a:t>čkim emitorom (umesto njega može biti pojačavač sa zajedničkim sorsom ili operacioni pojačavač).</a:t>
                </a:r>
              </a:p>
              <a:p>
                <a:pPr marL="418465" indent="-342900">
                  <a:lnSpc>
                    <a:spcPct val="100000"/>
                  </a:lnSpc>
                  <a:spcBef>
                    <a:spcPts val="625"/>
                  </a:spcBef>
                  <a:buChar char="•"/>
                  <a:tabLst>
                    <a:tab pos="418465" algn="l"/>
                  </a:tabLst>
                </a:pPr>
                <a:r>
                  <a:rPr lang="sr-Latn-RS" dirty="0">
                    <a:latin typeface="+mn-lt"/>
                  </a:rPr>
                  <a:t>Cin i Cout su kondenzatori za spregu</a:t>
                </a:r>
              </a:p>
              <a:p>
                <a:pPr marL="418465" indent="-342900">
                  <a:lnSpc>
                    <a:spcPct val="100000"/>
                  </a:lnSpc>
                  <a:spcBef>
                    <a:spcPts val="625"/>
                  </a:spcBef>
                  <a:buChar char="•"/>
                  <a:tabLst>
                    <a:tab pos="418465" algn="l"/>
                  </a:tabLst>
                </a:pPr>
                <a:r>
                  <a:rPr lang="sr-Latn-RS" dirty="0">
                    <a:latin typeface="+mn-lt"/>
                  </a:rPr>
                  <a:t>Iz </a:t>
                </a:r>
                <a:r>
                  <a:rPr lang="en-US" dirty="0" err="1">
                    <a:latin typeface="+mn-lt"/>
                  </a:rPr>
                  <a:t>Barkhauzenov</a:t>
                </a:r>
                <a:r>
                  <a:rPr lang="sr-Latn-RS" dirty="0">
                    <a:latin typeface="+mn-lt"/>
                  </a:rPr>
                  <a:t>og</a:t>
                </a:r>
                <a:r>
                  <a:rPr lang="en-US" dirty="0">
                    <a:latin typeface="+mn-lt"/>
                  </a:rPr>
                  <a:t> </a:t>
                </a:r>
                <a:r>
                  <a:rPr lang="sr-Latn-RS" dirty="0">
                    <a:latin typeface="+mn-lt"/>
                  </a:rPr>
                  <a:t>uslova </a:t>
                </a:r>
              </a:p>
              <a:p>
                <a:pPr marL="75565">
                  <a:lnSpc>
                    <a:spcPct val="100000"/>
                  </a:lnSpc>
                  <a:spcBef>
                    <a:spcPts val="625"/>
                  </a:spcBef>
                  <a:tabLst>
                    <a:tab pos="418465" algn="l"/>
                  </a:tabLst>
                </a:pPr>
                <a:r>
                  <a:rPr lang="sr-Latn-RS" dirty="0">
                    <a:latin typeface="+mn-lt"/>
                  </a:rPr>
                  <a:t>      </a:t>
                </a:r>
                <a:r>
                  <a:rPr lang="sr-Latn-RS" dirty="0">
                    <a:latin typeface="+mn-lt"/>
                    <a:sym typeface="Wingdings" panose="05000000000000000000" pitchFamily="2" charset="2"/>
                  </a:rPr>
                  <a:t></a:t>
                </a:r>
                <a:r>
                  <a:rPr lang="sr-Latn-RS" dirty="0">
                    <a:latin typeface="+mn-lt"/>
                  </a:rPr>
                  <a:t>  </a:t>
                </a:r>
                <a14:m>
                  <m:oMath xmlns:m="http://schemas.openxmlformats.org/officeDocument/2006/math">
                    <m:r>
                      <a:rPr lang="sr-Latn-RS" b="0" i="1" smtClean="0">
                        <a:latin typeface="Cambria Math" panose="02040503050406030204" pitchFamily="18" charset="0"/>
                      </a:rPr>
                      <m:t>𝑓𝑟</m:t>
                    </m:r>
                    <m:r>
                      <a:rPr lang="sr-Latn-RS" b="0" i="1" smtClean="0">
                        <a:latin typeface="Cambria Math" panose="02040503050406030204" pitchFamily="18" charset="0"/>
                      </a:rPr>
                      <m:t>=</m:t>
                    </m:r>
                    <m:f>
                      <m:fPr>
                        <m:ctrlPr>
                          <a:rPr lang="sr-Latn-RS" b="0" i="1" smtClean="0">
                            <a:latin typeface="Cambria Math" panose="02040503050406030204" pitchFamily="18" charset="0"/>
                          </a:rPr>
                        </m:ctrlPr>
                      </m:fPr>
                      <m:num>
                        <m:r>
                          <a:rPr lang="sr-Latn-RS" b="0" i="1" smtClean="0">
                            <a:latin typeface="Cambria Math" panose="02040503050406030204" pitchFamily="18" charset="0"/>
                          </a:rPr>
                          <m:t>1</m:t>
                        </m:r>
                      </m:num>
                      <m:den>
                        <m:r>
                          <a:rPr lang="sr-Latn-RS" b="0" i="1" smtClean="0">
                            <a:latin typeface="Cambria Math" panose="02040503050406030204" pitchFamily="18" charset="0"/>
                          </a:rPr>
                          <m:t>2</m:t>
                        </m:r>
                        <m:r>
                          <a:rPr lang="sr-Latn-RS" b="0" i="1" smtClean="0">
                            <a:latin typeface="Cambria Math" panose="02040503050406030204" pitchFamily="18" charset="0"/>
                            <a:ea typeface="Cambria Math" panose="02040503050406030204" pitchFamily="18" charset="0"/>
                          </a:rPr>
                          <m:t>𝜋</m:t>
                        </m:r>
                        <m:rad>
                          <m:radPr>
                            <m:degHide m:val="on"/>
                            <m:ctrlPr>
                              <a:rPr lang="sr-Latn-RS" b="0" i="1" smtClean="0">
                                <a:latin typeface="Cambria Math" panose="02040503050406030204" pitchFamily="18" charset="0"/>
                                <a:ea typeface="Cambria Math" panose="02040503050406030204" pitchFamily="18" charset="0"/>
                              </a:rPr>
                            </m:ctrlPr>
                          </m:radPr>
                          <m:deg/>
                          <m:e>
                            <m:r>
                              <a:rPr lang="sr-Latn-RS" b="0" i="1" smtClean="0">
                                <a:latin typeface="Cambria Math" panose="02040503050406030204" pitchFamily="18" charset="0"/>
                                <a:ea typeface="Cambria Math" panose="02040503050406030204" pitchFamily="18" charset="0"/>
                              </a:rPr>
                              <m:t>𝐿𝐶</m:t>
                            </m:r>
                          </m:e>
                        </m:rad>
                      </m:den>
                    </m:f>
                  </m:oMath>
                </a14:m>
                <a:r>
                  <a:rPr lang="sr-Latn-RS" dirty="0">
                    <a:latin typeface="+mn-lt"/>
                  </a:rPr>
                  <a:t>     ,    C=</a:t>
                </a:r>
                <a14:m>
                  <m:oMath xmlns:m="http://schemas.openxmlformats.org/officeDocument/2006/math">
                    <m:f>
                      <m:fPr>
                        <m:ctrlPr>
                          <a:rPr lang="sr-Latn-RS" i="1" smtClean="0">
                            <a:latin typeface="Cambria Math" panose="02040503050406030204" pitchFamily="18" charset="0"/>
                          </a:rPr>
                        </m:ctrlPr>
                      </m:fPr>
                      <m:num>
                        <m:r>
                          <a:rPr lang="sr-Latn-RS" i="1">
                            <a:latin typeface="Cambria Math" panose="02040503050406030204" pitchFamily="18" charset="0"/>
                          </a:rPr>
                          <m:t>𝐶</m:t>
                        </m:r>
                        <m:r>
                          <a:rPr lang="sr-Latn-RS" i="1">
                            <a:latin typeface="Cambria Math" panose="02040503050406030204" pitchFamily="18" charset="0"/>
                          </a:rPr>
                          <m:t>₁</m:t>
                        </m:r>
                        <m:r>
                          <a:rPr lang="sr-Latn-RS" i="1">
                            <a:latin typeface="Cambria Math" panose="02040503050406030204" pitchFamily="18" charset="0"/>
                          </a:rPr>
                          <m:t>𝐶</m:t>
                        </m:r>
                        <m:r>
                          <a:rPr lang="sr-Latn-RS" b="0" i="1" baseline="-25000" smtClean="0">
                            <a:latin typeface="Cambria Math" panose="02040503050406030204" pitchFamily="18" charset="0"/>
                          </a:rPr>
                          <m:t>2</m:t>
                        </m:r>
                      </m:num>
                      <m:den>
                        <m:r>
                          <a:rPr lang="sr-Latn-RS" b="0" i="1" smtClean="0">
                            <a:latin typeface="Cambria Math" panose="02040503050406030204" pitchFamily="18" charset="0"/>
                          </a:rPr>
                          <m:t>𝐶</m:t>
                        </m:r>
                        <m:r>
                          <a:rPr lang="sr-Latn-RS" b="0" i="1" baseline="-25000" smtClean="0">
                            <a:latin typeface="Cambria Math" panose="02040503050406030204" pitchFamily="18" charset="0"/>
                          </a:rPr>
                          <m:t>1</m:t>
                        </m:r>
                        <m:r>
                          <a:rPr lang="sr-Latn-RS" b="0" i="1" smtClean="0">
                            <a:latin typeface="Cambria Math" panose="02040503050406030204" pitchFamily="18" charset="0"/>
                          </a:rPr>
                          <m:t>+</m:t>
                        </m:r>
                        <m:r>
                          <a:rPr lang="sr-Latn-RS" b="0" i="1" smtClean="0">
                            <a:latin typeface="Cambria Math" panose="02040503050406030204" pitchFamily="18" charset="0"/>
                          </a:rPr>
                          <m:t>𝐶</m:t>
                        </m:r>
                        <m:r>
                          <a:rPr lang="sr-Latn-RS" b="0" i="1" baseline="-25000" smtClean="0">
                            <a:latin typeface="Cambria Math" panose="02040503050406030204" pitchFamily="18" charset="0"/>
                          </a:rPr>
                          <m:t>2</m:t>
                        </m:r>
                      </m:den>
                    </m:f>
                  </m:oMath>
                </a14:m>
                <a:endParaRPr lang="sr-Latn-RS" dirty="0">
                  <a:latin typeface="+mn-lt"/>
                </a:endParaRPr>
              </a:p>
              <a:p>
                <a:pPr marL="418465" indent="-342900">
                  <a:lnSpc>
                    <a:spcPct val="100000"/>
                  </a:lnSpc>
                  <a:spcBef>
                    <a:spcPts val="625"/>
                  </a:spcBef>
                  <a:buChar char="•"/>
                  <a:tabLst>
                    <a:tab pos="418465" algn="l"/>
                  </a:tabLst>
                </a:pPr>
                <a:endParaRPr lang="en-US" dirty="0">
                  <a:latin typeface="+mn-lt"/>
                </a:endParaRPr>
              </a:p>
              <a:p>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609600" y="1470913"/>
                <a:ext cx="11049000" cy="5925789"/>
              </a:xfrm>
              <a:blipFill>
                <a:blip r:embed="rId2"/>
                <a:stretch>
                  <a:fillRect l="-1324" t="-1852"/>
                </a:stretch>
              </a:blipFill>
            </p:spPr>
            <p:txBody>
              <a:bodyPr/>
              <a:lstStyle/>
              <a:p>
                <a:r>
                  <a:rPr lang="en-US">
                    <a:noFill/>
                  </a:rPr>
                  <a:t> </a:t>
                </a:r>
              </a:p>
            </p:txBody>
          </p:sp>
        </mc:Fallback>
      </mc:AlternateContent>
    </p:spTree>
    <p:extLst>
      <p:ext uri="{BB962C8B-B14F-4D97-AF65-F5344CB8AC3E}">
        <p14:creationId xmlns:p14="http://schemas.microsoft.com/office/powerpoint/2010/main" val="158010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71600" y="304800"/>
            <a:ext cx="2763610" cy="5142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796715" y="304800"/>
            <a:ext cx="2338495" cy="514224"/>
          </a:xfrm>
        </p:spPr>
        <p:txBody>
          <a:bodyPr/>
          <a:lstStyle/>
          <a:p>
            <a:r>
              <a:rPr lang="sr-Latn-RS" dirty="0"/>
              <a:t>Prednosti</a:t>
            </a:r>
            <a:endParaRPr lang="en-US" dirty="0"/>
          </a:p>
        </p:txBody>
      </p:sp>
      <p:sp>
        <p:nvSpPr>
          <p:cNvPr id="8" name="Rectangle 7"/>
          <p:cNvSpPr/>
          <p:nvPr/>
        </p:nvSpPr>
        <p:spPr>
          <a:xfrm>
            <a:off x="298963" y="2099370"/>
            <a:ext cx="5638800" cy="3200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 Placeholder 2"/>
          <p:cNvSpPr>
            <a:spLocks noGrp="1"/>
          </p:cNvSpPr>
          <p:nvPr>
            <p:ph type="body" idx="1"/>
          </p:nvPr>
        </p:nvSpPr>
        <p:spPr>
          <a:xfrm>
            <a:off x="457200" y="2327970"/>
            <a:ext cx="5322327" cy="2585323"/>
          </a:xfrm>
        </p:spPr>
        <p:txBody>
          <a:bodyPr/>
          <a:lstStyle/>
          <a:p>
            <a:pPr marL="457200" indent="-457200">
              <a:buFont typeface="Arial" panose="020B0604020202020204" pitchFamily="34" charset="0"/>
              <a:buChar char="•"/>
            </a:pPr>
            <a:r>
              <a:rPr lang="sr-Latn-RS" dirty="0"/>
              <a:t>Generiše signale vrlo visoke frekvencije</a:t>
            </a:r>
          </a:p>
          <a:p>
            <a:pPr marL="457200" indent="-457200">
              <a:buFont typeface="Arial" panose="020B0604020202020204" pitchFamily="34" charset="0"/>
              <a:buChar char="•"/>
            </a:pPr>
            <a:r>
              <a:rPr lang="sr-Latn-RS" dirty="0"/>
              <a:t>Oscilator je </a:t>
            </a:r>
            <a:r>
              <a:rPr lang="sr-Latn-RS" dirty="0" err="1"/>
              <a:t>temperaturski</a:t>
            </a:r>
            <a:r>
              <a:rPr lang="sr-Latn-RS" dirty="0"/>
              <a:t> veoma zavistan, pa se koristi u senzorima temperature</a:t>
            </a:r>
          </a:p>
          <a:p>
            <a:pPr marL="457200" indent="-457200">
              <a:buFont typeface="Arial" panose="020B0604020202020204" pitchFamily="34" charset="0"/>
              <a:buChar char="•"/>
            </a:pPr>
            <a:r>
              <a:rPr lang="sr-Latn-RS" dirty="0"/>
              <a:t>Daje širok opseg frekvencija</a:t>
            </a:r>
            <a:endParaRPr lang="en-US" dirty="0"/>
          </a:p>
        </p:txBody>
      </p:sp>
      <p:sp>
        <p:nvSpPr>
          <p:cNvPr id="4" name="TextBox 3"/>
          <p:cNvSpPr txBox="1"/>
          <p:nvPr/>
        </p:nvSpPr>
        <p:spPr>
          <a:xfrm>
            <a:off x="8077200" y="308605"/>
            <a:ext cx="20574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sr-Latn-RS" sz="3200" dirty="0">
                <a:latin typeface="Arial" panose="020B0604020202020204" pitchFamily="34" charset="0"/>
                <a:cs typeface="Arial" panose="020B0604020202020204" pitchFamily="34" charset="0"/>
              </a:rPr>
              <a:t>Primena</a:t>
            </a:r>
            <a:endParaRPr lang="en-US" sz="3200" dirty="0">
              <a:latin typeface="Arial" panose="020B0604020202020204" pitchFamily="34" charset="0"/>
              <a:cs typeface="Arial" panose="020B0604020202020204" pitchFamily="34" charset="0"/>
            </a:endParaRPr>
          </a:p>
        </p:txBody>
      </p:sp>
      <p:sp>
        <p:nvSpPr>
          <p:cNvPr id="6" name="TextBox 5"/>
          <p:cNvSpPr txBox="1"/>
          <p:nvPr/>
        </p:nvSpPr>
        <p:spPr>
          <a:xfrm>
            <a:off x="6559037" y="2099370"/>
            <a:ext cx="5334000" cy="224676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457200" indent="-457200">
              <a:buFont typeface="Arial" panose="020B0604020202020204" pitchFamily="34" charset="0"/>
              <a:buChar char="•"/>
            </a:pPr>
            <a:r>
              <a:rPr lang="sr-Latn-RS" sz="2800" dirty="0">
                <a:latin typeface="Arial MT"/>
              </a:rPr>
              <a:t>Podnosi radne uslove sa širokim </a:t>
            </a:r>
            <a:r>
              <a:rPr lang="sr-Latn-RS" sz="2800" dirty="0" err="1">
                <a:latin typeface="Arial MT"/>
              </a:rPr>
              <a:t>temp</a:t>
            </a:r>
            <a:r>
              <a:rPr lang="sr-Latn-RS" sz="2800" dirty="0">
                <a:latin typeface="Arial MT"/>
              </a:rPr>
              <a:t>. opsegom</a:t>
            </a:r>
          </a:p>
          <a:p>
            <a:pPr marL="457200" indent="-457200">
              <a:buFont typeface="Arial" panose="020B0604020202020204" pitchFamily="34" charset="0"/>
              <a:buChar char="•"/>
            </a:pPr>
            <a:r>
              <a:rPr lang="sr-Latn-RS" sz="2800" dirty="0">
                <a:latin typeface="Arial MT"/>
              </a:rPr>
              <a:t>Primena u radio i mobilnim aplikacijama</a:t>
            </a:r>
          </a:p>
          <a:p>
            <a:endParaRPr lang="en-US" sz="2800" dirty="0">
              <a:latin typeface="Arial MT"/>
            </a:endParaRPr>
          </a:p>
        </p:txBody>
      </p:sp>
    </p:spTree>
    <p:extLst>
      <p:ext uri="{BB962C8B-B14F-4D97-AF65-F5344CB8AC3E}">
        <p14:creationId xmlns:p14="http://schemas.microsoft.com/office/powerpoint/2010/main" val="4004713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TotalTime>
  <Words>1331</Words>
  <Application>Microsoft Office PowerPoint</Application>
  <PresentationFormat>Widescreen</PresentationFormat>
  <Paragraphs>140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MT</vt:lpstr>
      <vt:lpstr>Calibri</vt:lpstr>
      <vt:lpstr>Cambria Math</vt:lpstr>
      <vt:lpstr>Symbol</vt:lpstr>
      <vt:lpstr>Times New Roman</vt:lpstr>
      <vt:lpstr>Wingdings</vt:lpstr>
      <vt:lpstr>Office Theme</vt:lpstr>
      <vt:lpstr>Oscilatori</vt:lpstr>
      <vt:lpstr>Uvod</vt:lpstr>
      <vt:lpstr>Uvod</vt:lpstr>
      <vt:lpstr>Barkhauzenov uslov oscilovanja </vt:lpstr>
      <vt:lpstr>Barkhauzenov uslov oscilovanja</vt:lpstr>
      <vt:lpstr>Barkhauzenov uslov oscilovanja</vt:lpstr>
      <vt:lpstr>Kolpicov oscilator</vt:lpstr>
      <vt:lpstr>Kolpicov oscilator</vt:lpstr>
      <vt:lpstr>Prednosti</vt:lpstr>
      <vt:lpstr>Hartlijev oscilator</vt:lpstr>
      <vt:lpstr>Hartlijev oscilator</vt:lpstr>
      <vt:lpstr>Hartlijev oscilator</vt:lpstr>
      <vt:lpstr>Realizacija Hartlijevog oscilatora sa operacionim pojačavačem</vt:lpstr>
      <vt:lpstr>Prednosti</vt:lpstr>
      <vt:lpstr>Primena</vt:lpstr>
      <vt:lpstr>Oscilator sa kristalom kvarca</vt:lpstr>
      <vt:lpstr>Piezoelektrični efekat</vt:lpstr>
      <vt:lpstr>Model kristala kvarca</vt:lpstr>
      <vt:lpstr>Pirsov oscilator</vt:lpstr>
      <vt:lpstr>RC oscilatori</vt:lpstr>
      <vt:lpstr>Oscilator sa Vinovim mostom</vt:lpstr>
      <vt:lpstr>Oscilator faznog pomeraja</vt:lpstr>
      <vt:lpstr>Oscilator sa dvostrukim T mostom</vt:lpstr>
    </vt:vector>
  </TitlesOfParts>
  <Company>JDG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Miljana Lj. Milic</cp:lastModifiedBy>
  <cp:revision>68</cp:revision>
  <dcterms:created xsi:type="dcterms:W3CDTF">2025-07-15T20:01:13Z</dcterms:created>
  <dcterms:modified xsi:type="dcterms:W3CDTF">2025-07-23T11:40:12Z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2022-01-12T00:00:00Z</vt:filetime>
  </property>
  <property fmtid="{D5CDD505-2E9C-101B-9397-08002B2CF9AE}" pid="3" name="Creator">
    <vt:lpwstr>Acrobat PDFMaker 21 for PowerPoint</vt:lpwstr>
  </property>
  <property fmtid="{D5CDD505-2E9C-101B-9397-08002B2CF9AE}" pid="4" name="LastSaved">
    <vt:filetime>2025-07-15T00:00:00Z</vt:filetime>
  </property>
  <property fmtid="{D5CDD505-2E9C-101B-9397-08002B2CF9AE}" pid="5" name="Producer">
    <vt:lpwstr>Adobe PDF Library 21.11.71</vt:lpwstr>
  </property>
</Properties>
</file>